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258" r:id="rId3"/>
    <p:sldId id="311" r:id="rId4"/>
    <p:sldId id="260" r:id="rId5"/>
    <p:sldId id="259" r:id="rId6"/>
    <p:sldId id="296" r:id="rId7"/>
    <p:sldId id="299" r:id="rId8"/>
    <p:sldId id="300" r:id="rId9"/>
    <p:sldId id="302" r:id="rId10"/>
    <p:sldId id="303" r:id="rId11"/>
    <p:sldId id="301" r:id="rId12"/>
    <p:sldId id="304" r:id="rId13"/>
    <p:sldId id="297" r:id="rId14"/>
    <p:sldId id="305" r:id="rId15"/>
    <p:sldId id="310" r:id="rId16"/>
    <p:sldId id="298" r:id="rId17"/>
    <p:sldId id="306" r:id="rId18"/>
    <p:sldId id="307" r:id="rId19"/>
    <p:sldId id="308" r:id="rId20"/>
    <p:sldId id="309" r:id="rId21"/>
    <p:sldId id="276" r:id="rId22"/>
  </p:sldIdLst>
  <p:sldSz cx="9144000" cy="5143500" type="screen16x9"/>
  <p:notesSz cx="6858000" cy="9144000"/>
  <p:embeddedFontLst>
    <p:embeddedFont>
      <p:font typeface="Sora" panose="020B0604020202020204" charset="0"/>
      <p:regular r:id="rId24"/>
      <p:bold r:id="rId25"/>
    </p:embeddedFont>
    <p:embeddedFont>
      <p:font typeface="Sora Light" panose="020B0604020202020204" charset="0"/>
      <p:regular r:id="rId26"/>
      <p:bold r:id="rId27"/>
    </p:embeddedFont>
    <p:embeddedFont>
      <p:font typeface="Lucida Sans Typewriter" panose="020B0509030504030204" pitchFamily="49" charset="0"/>
      <p:regular r:id="rId28"/>
      <p:bold r:id="rId29"/>
      <p:italic r:id="rId30"/>
      <p:boldItalic r:id="rId31"/>
    </p:embeddedFont>
    <p:embeddedFont>
      <p:font typeface="Manrope" panose="020B0604020202020204" charset="0"/>
      <p:regular r:id="rId32"/>
      <p:bold r:id="rId33"/>
    </p:embeddedFont>
    <p:embeddedFont>
      <p:font typeface="Lucida Fax" panose="02060602050505020204" pitchFamily="18" charset="0"/>
      <p:regular r:id="rId34"/>
      <p:bold r:id="rId35"/>
      <p:italic r:id="rId36"/>
      <p:boldItalic r:id="rId37"/>
    </p:embeddedFont>
    <p:embeddedFont>
      <p:font typeface="Nunito Light" panose="020B0604020202020204"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35D590-C11F-4579-B8EE-FD299CC4BA82}">
  <a:tblStyle styleId="{8735D590-C11F-4579-B8EE-FD299CC4BA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717AD0-7C06-47F9-A2D5-A9443F0EC60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ecf16ed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ecf16ed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543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7239CC00-E251-E451-36FF-3AC51FFA0725}"/>
            </a:ext>
          </a:extLst>
        </p:cNvPr>
        <p:cNvGrpSpPr/>
        <p:nvPr/>
      </p:nvGrpSpPr>
      <p:grpSpPr>
        <a:xfrm>
          <a:off x="0" y="0"/>
          <a:ext cx="0" cy="0"/>
          <a:chOff x="0" y="0"/>
          <a:chExt cx="0" cy="0"/>
        </a:xfrm>
      </p:grpSpPr>
      <p:sp>
        <p:nvSpPr>
          <p:cNvPr id="364" name="Google Shape;364;g54dda1946d_6_308:notes">
            <a:extLst>
              <a:ext uri="{FF2B5EF4-FFF2-40B4-BE49-F238E27FC236}">
                <a16:creationId xmlns:a16="http://schemas.microsoft.com/office/drawing/2014/main" id="{57FC40E0-6910-8436-1BA6-7F6A0ACF54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a:extLst>
              <a:ext uri="{FF2B5EF4-FFF2-40B4-BE49-F238E27FC236}">
                <a16:creationId xmlns:a16="http://schemas.microsoft.com/office/drawing/2014/main" id="{4EF0FD95-7010-D335-9130-7AB1EFAF2B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882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D9CCAC97-CE9C-DED5-3ABA-09A543B1D30A}"/>
            </a:ext>
          </a:extLst>
        </p:cNvPr>
        <p:cNvGrpSpPr/>
        <p:nvPr/>
      </p:nvGrpSpPr>
      <p:grpSpPr>
        <a:xfrm>
          <a:off x="0" y="0"/>
          <a:ext cx="0" cy="0"/>
          <a:chOff x="0" y="0"/>
          <a:chExt cx="0" cy="0"/>
        </a:xfrm>
      </p:grpSpPr>
      <p:sp>
        <p:nvSpPr>
          <p:cNvPr id="364" name="Google Shape;364;g54dda1946d_6_308:notes">
            <a:extLst>
              <a:ext uri="{FF2B5EF4-FFF2-40B4-BE49-F238E27FC236}">
                <a16:creationId xmlns:a16="http://schemas.microsoft.com/office/drawing/2014/main" id="{493E5052-91F8-EF05-98CA-524C718C54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a:extLst>
              <a:ext uri="{FF2B5EF4-FFF2-40B4-BE49-F238E27FC236}">
                <a16:creationId xmlns:a16="http://schemas.microsoft.com/office/drawing/2014/main" id="{652FC63E-11AB-32F8-D407-1340CA53F8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847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E37AA37D-7578-EE9F-254B-D942DA91838D}"/>
            </a:ext>
          </a:extLst>
        </p:cNvPr>
        <p:cNvGrpSpPr/>
        <p:nvPr/>
      </p:nvGrpSpPr>
      <p:grpSpPr>
        <a:xfrm>
          <a:off x="0" y="0"/>
          <a:ext cx="0" cy="0"/>
          <a:chOff x="0" y="0"/>
          <a:chExt cx="0" cy="0"/>
        </a:xfrm>
      </p:grpSpPr>
      <p:sp>
        <p:nvSpPr>
          <p:cNvPr id="364" name="Google Shape;364;g54dda1946d_6_308:notes">
            <a:extLst>
              <a:ext uri="{FF2B5EF4-FFF2-40B4-BE49-F238E27FC236}">
                <a16:creationId xmlns:a16="http://schemas.microsoft.com/office/drawing/2014/main" id="{6CAE52D7-505F-AEBF-DCDB-63EB0E570E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a:extLst>
              <a:ext uri="{FF2B5EF4-FFF2-40B4-BE49-F238E27FC236}">
                <a16:creationId xmlns:a16="http://schemas.microsoft.com/office/drawing/2014/main" id="{61E7DC7D-CDE9-416D-BA14-32E4CDF568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38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9425" y="-642815"/>
            <a:ext cx="11404940" cy="6489505"/>
            <a:chOff x="-1009425" y="-642815"/>
            <a:chExt cx="11404940" cy="6489505"/>
          </a:xfrm>
        </p:grpSpPr>
        <p:sp>
          <p:nvSpPr>
            <p:cNvPr id="10" name="Google Shape;10;p2"/>
            <p:cNvSpPr/>
            <p:nvPr/>
          </p:nvSpPr>
          <p:spPr>
            <a:xfrm>
              <a:off x="7870415" y="842191"/>
              <a:ext cx="2525100" cy="2525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01450" y="2657990"/>
              <a:ext cx="3188700" cy="3188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09425" y="-642815"/>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954475" y="627800"/>
            <a:ext cx="7476300" cy="15252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4635700" y="2152900"/>
            <a:ext cx="3693600" cy="38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3"/>
        </a:solidFill>
        <a:effectLst/>
      </p:bgPr>
    </p:bg>
    <p:spTree>
      <p:nvGrpSpPr>
        <p:cNvPr id="1" name="Shape 284"/>
        <p:cNvGrpSpPr/>
        <p:nvPr/>
      </p:nvGrpSpPr>
      <p:grpSpPr>
        <a:xfrm>
          <a:off x="0" y="0"/>
          <a:ext cx="0" cy="0"/>
          <a:chOff x="0" y="0"/>
          <a:chExt cx="0" cy="0"/>
        </a:xfrm>
      </p:grpSpPr>
      <p:sp>
        <p:nvSpPr>
          <p:cNvPr id="285" name="Google Shape;285;p23"/>
          <p:cNvSpPr/>
          <p:nvPr/>
        </p:nvSpPr>
        <p:spPr>
          <a:xfrm>
            <a:off x="-1711300" y="2571750"/>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7798200" y="1582025"/>
            <a:ext cx="2457600" cy="2457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2992213" y="-2389075"/>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4776" y="3574972"/>
            <a:ext cx="9040551" cy="2076606"/>
            <a:chOff x="44776" y="3574972"/>
            <a:chExt cx="9040551" cy="2076606"/>
          </a:xfrm>
        </p:grpSpPr>
        <p:pic>
          <p:nvPicPr>
            <p:cNvPr id="289" name="Google Shape;289;p23"/>
            <p:cNvPicPr preferRelativeResize="0"/>
            <p:nvPr/>
          </p:nvPicPr>
          <p:blipFill>
            <a:blip r:embed="rId2">
              <a:alphaModFix/>
            </a:blip>
            <a:stretch>
              <a:fillRect/>
            </a:stretch>
          </p:blipFill>
          <p:spPr>
            <a:xfrm>
              <a:off x="8303500" y="3832390"/>
              <a:ext cx="254562" cy="1543225"/>
            </a:xfrm>
            <a:prstGeom prst="rect">
              <a:avLst/>
            </a:prstGeom>
            <a:noFill/>
            <a:ln>
              <a:noFill/>
            </a:ln>
          </p:spPr>
        </p:pic>
        <p:pic>
          <p:nvPicPr>
            <p:cNvPr id="290" name="Google Shape;290;p23"/>
            <p:cNvPicPr preferRelativeResize="0"/>
            <p:nvPr/>
          </p:nvPicPr>
          <p:blipFill>
            <a:blip r:embed="rId2">
              <a:alphaModFix/>
            </a:blip>
            <a:stretch>
              <a:fillRect/>
            </a:stretch>
          </p:blipFill>
          <p:spPr>
            <a:xfrm>
              <a:off x="388750" y="4108353"/>
              <a:ext cx="254562" cy="1543225"/>
            </a:xfrm>
            <a:prstGeom prst="rect">
              <a:avLst/>
            </a:prstGeom>
            <a:noFill/>
            <a:ln>
              <a:noFill/>
            </a:ln>
          </p:spPr>
        </p:pic>
        <p:pic>
          <p:nvPicPr>
            <p:cNvPr id="291" name="Google Shape;291;p23"/>
            <p:cNvPicPr preferRelativeResize="0"/>
            <p:nvPr/>
          </p:nvPicPr>
          <p:blipFill>
            <a:blip r:embed="rId3">
              <a:alphaModFix/>
            </a:blip>
            <a:stretch>
              <a:fillRect/>
            </a:stretch>
          </p:blipFill>
          <p:spPr>
            <a:xfrm>
              <a:off x="44776" y="3666429"/>
              <a:ext cx="383275" cy="1375551"/>
            </a:xfrm>
            <a:prstGeom prst="rect">
              <a:avLst/>
            </a:prstGeom>
            <a:noFill/>
            <a:ln>
              <a:noFill/>
            </a:ln>
          </p:spPr>
        </p:pic>
        <p:pic>
          <p:nvPicPr>
            <p:cNvPr id="292" name="Google Shape;292;p23"/>
            <p:cNvPicPr preferRelativeResize="0"/>
            <p:nvPr/>
          </p:nvPicPr>
          <p:blipFill>
            <a:blip r:embed="rId4">
              <a:alphaModFix/>
            </a:blip>
            <a:stretch>
              <a:fillRect/>
            </a:stretch>
          </p:blipFill>
          <p:spPr>
            <a:xfrm>
              <a:off x="8500690" y="3574972"/>
              <a:ext cx="584638" cy="1543225"/>
            </a:xfrm>
            <a:prstGeom prst="rect">
              <a:avLst/>
            </a:prstGeom>
            <a:noFill/>
            <a:ln>
              <a:noFill/>
            </a:ln>
          </p:spPr>
        </p:pic>
      </p:grpSp>
      <p:grpSp>
        <p:nvGrpSpPr>
          <p:cNvPr id="293" name="Google Shape;293;p23"/>
          <p:cNvGrpSpPr/>
          <p:nvPr/>
        </p:nvGrpSpPr>
        <p:grpSpPr>
          <a:xfrm>
            <a:off x="-1022435" y="4870912"/>
            <a:ext cx="11188876" cy="958388"/>
            <a:chOff x="2" y="4185112"/>
            <a:chExt cx="11188876" cy="958388"/>
          </a:xfrm>
        </p:grpSpPr>
        <p:pic>
          <p:nvPicPr>
            <p:cNvPr id="294" name="Google Shape;294;p23"/>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95" name="Google Shape;295;p23"/>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96" name="Google Shape;296;p23"/>
            <p:cNvPicPr preferRelativeResize="0"/>
            <p:nvPr/>
          </p:nvPicPr>
          <p:blipFill>
            <a:blip r:embed="rId5">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7"/>
        <p:cNvGrpSpPr/>
        <p:nvPr/>
      </p:nvGrpSpPr>
      <p:grpSpPr>
        <a:xfrm>
          <a:off x="0" y="0"/>
          <a:ext cx="0" cy="0"/>
          <a:chOff x="0" y="0"/>
          <a:chExt cx="0" cy="0"/>
        </a:xfrm>
      </p:grpSpPr>
      <p:sp>
        <p:nvSpPr>
          <p:cNvPr id="298" name="Google Shape;298;p24"/>
          <p:cNvSpPr/>
          <p:nvPr/>
        </p:nvSpPr>
        <p:spPr>
          <a:xfrm>
            <a:off x="-258696" y="3499258"/>
            <a:ext cx="2094900" cy="209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566199" y="1117123"/>
            <a:ext cx="2571900" cy="2571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851800" y="-1987349"/>
            <a:ext cx="3440400" cy="344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72340" y="2740754"/>
            <a:ext cx="8922735" cy="1663696"/>
            <a:chOff x="72340" y="2664554"/>
            <a:chExt cx="8922735" cy="1663696"/>
          </a:xfrm>
        </p:grpSpPr>
        <p:pic>
          <p:nvPicPr>
            <p:cNvPr id="17" name="Google Shape;17;p3"/>
            <p:cNvPicPr preferRelativeResize="0"/>
            <p:nvPr/>
          </p:nvPicPr>
          <p:blipFill>
            <a:blip r:embed="rId2">
              <a:alphaModFix/>
            </a:blip>
            <a:stretch>
              <a:fillRect/>
            </a:stretch>
          </p:blipFill>
          <p:spPr>
            <a:xfrm>
              <a:off x="8546775" y="2664554"/>
              <a:ext cx="448300" cy="1252096"/>
            </a:xfrm>
            <a:prstGeom prst="rect">
              <a:avLst/>
            </a:prstGeom>
            <a:noFill/>
            <a:ln>
              <a:noFill/>
            </a:ln>
          </p:spPr>
        </p:pic>
        <p:pic>
          <p:nvPicPr>
            <p:cNvPr id="18" name="Google Shape;18;p3"/>
            <p:cNvPicPr preferRelativeResize="0"/>
            <p:nvPr/>
          </p:nvPicPr>
          <p:blipFill>
            <a:blip r:embed="rId2">
              <a:alphaModFix/>
            </a:blip>
            <a:stretch>
              <a:fillRect/>
            </a:stretch>
          </p:blipFill>
          <p:spPr>
            <a:xfrm>
              <a:off x="5036350" y="2919521"/>
              <a:ext cx="382100" cy="1067203"/>
            </a:xfrm>
            <a:prstGeom prst="rect">
              <a:avLst/>
            </a:prstGeom>
            <a:noFill/>
            <a:ln>
              <a:noFill/>
            </a:ln>
          </p:spPr>
        </p:pic>
        <p:pic>
          <p:nvPicPr>
            <p:cNvPr id="19" name="Google Shape;19;p3"/>
            <p:cNvPicPr preferRelativeResize="0"/>
            <p:nvPr/>
          </p:nvPicPr>
          <p:blipFill>
            <a:blip r:embed="rId2">
              <a:alphaModFix/>
            </a:blip>
            <a:stretch>
              <a:fillRect/>
            </a:stretch>
          </p:blipFill>
          <p:spPr>
            <a:xfrm>
              <a:off x="72340" y="3076150"/>
              <a:ext cx="448300" cy="1252100"/>
            </a:xfrm>
            <a:prstGeom prst="rect">
              <a:avLst/>
            </a:prstGeom>
            <a:noFill/>
            <a:ln>
              <a:noFill/>
            </a:ln>
          </p:spPr>
        </p:pic>
      </p:grpSp>
      <p:grpSp>
        <p:nvGrpSpPr>
          <p:cNvPr id="20" name="Google Shape;20;p3"/>
          <p:cNvGrpSpPr/>
          <p:nvPr/>
        </p:nvGrpSpPr>
        <p:grpSpPr>
          <a:xfrm>
            <a:off x="13150" y="2952750"/>
            <a:ext cx="9117698" cy="2190750"/>
            <a:chOff x="13150" y="2952750"/>
            <a:chExt cx="9117698" cy="2190750"/>
          </a:xfrm>
        </p:grpSpPr>
        <p:pic>
          <p:nvPicPr>
            <p:cNvPr id="21" name="Google Shape;21;p3"/>
            <p:cNvPicPr preferRelativeResize="0"/>
            <p:nvPr/>
          </p:nvPicPr>
          <p:blipFill rotWithShape="1">
            <a:blip r:embed="rId3">
              <a:alphaModFix/>
            </a:blip>
            <a:srcRect b="39544"/>
            <a:stretch/>
          </p:blipFill>
          <p:spPr>
            <a:xfrm>
              <a:off x="4447625" y="3118200"/>
              <a:ext cx="4683223" cy="2025300"/>
            </a:xfrm>
            <a:prstGeom prst="rect">
              <a:avLst/>
            </a:prstGeom>
            <a:noFill/>
            <a:ln>
              <a:noFill/>
            </a:ln>
          </p:spPr>
        </p:pic>
        <p:pic>
          <p:nvPicPr>
            <p:cNvPr id="22" name="Google Shape;22;p3"/>
            <p:cNvPicPr preferRelativeResize="0"/>
            <p:nvPr/>
          </p:nvPicPr>
          <p:blipFill rotWithShape="1">
            <a:blip r:embed="rId3">
              <a:alphaModFix/>
            </a:blip>
            <a:srcRect b="34606"/>
            <a:stretch/>
          </p:blipFill>
          <p:spPr>
            <a:xfrm>
              <a:off x="13150" y="2952750"/>
              <a:ext cx="4683223" cy="2190750"/>
            </a:xfrm>
            <a:prstGeom prst="rect">
              <a:avLst/>
            </a:prstGeom>
            <a:noFill/>
            <a:ln>
              <a:noFill/>
            </a:ln>
          </p:spPr>
        </p:pic>
      </p:grpSp>
      <p:sp>
        <p:nvSpPr>
          <p:cNvPr id="23" name="Google Shape;23;p3"/>
          <p:cNvSpPr/>
          <p:nvPr/>
        </p:nvSpPr>
        <p:spPr>
          <a:xfrm>
            <a:off x="6691796" y="-1501056"/>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129229" y="1688319"/>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954150" y="539502"/>
            <a:ext cx="1235700" cy="8418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27" name="Google Shape;27;p3"/>
          <p:cNvPicPr preferRelativeResize="0"/>
          <p:nvPr/>
        </p:nvPicPr>
        <p:blipFill rotWithShape="1">
          <a:blip r:embed="rId4">
            <a:alphaModFix/>
          </a:blip>
          <a:srcRect l="9549" t="5588" r="9314" b="24290"/>
          <a:stretch/>
        </p:blipFill>
        <p:spPr>
          <a:xfrm>
            <a:off x="13150" y="0"/>
            <a:ext cx="9144003"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subTitle" idx="1"/>
          </p:nvPr>
        </p:nvSpPr>
        <p:spPr>
          <a:xfrm>
            <a:off x="713225" y="1422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79" name="Google Shape;79;p7"/>
          <p:cNvSpPr>
            <a:spLocks noGrp="1"/>
          </p:cNvSpPr>
          <p:nvPr>
            <p:ph type="pic" idx="2"/>
          </p:nvPr>
        </p:nvSpPr>
        <p:spPr>
          <a:xfrm>
            <a:off x="5643725" y="539550"/>
            <a:ext cx="2787000" cy="4064400"/>
          </a:xfrm>
          <a:prstGeom prst="roundRect">
            <a:avLst>
              <a:gd name="adj" fmla="val 16667"/>
            </a:avLst>
          </a:prstGeom>
          <a:noFill/>
          <a:ln>
            <a:noFill/>
          </a:ln>
        </p:spPr>
      </p:sp>
      <p:sp>
        <p:nvSpPr>
          <p:cNvPr id="80" name="Google Shape;80;p7"/>
          <p:cNvSpPr/>
          <p:nvPr/>
        </p:nvSpPr>
        <p:spPr>
          <a:xfrm>
            <a:off x="3899651" y="4286449"/>
            <a:ext cx="1933800" cy="1933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573645" y="3665697"/>
            <a:ext cx="2574300" cy="257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6802228" y="-218925"/>
            <a:ext cx="3257100" cy="3257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7"/>
          <p:cNvGrpSpPr/>
          <p:nvPr/>
        </p:nvGrpSpPr>
        <p:grpSpPr>
          <a:xfrm>
            <a:off x="-1022435" y="4870912"/>
            <a:ext cx="11188876" cy="958388"/>
            <a:chOff x="2" y="4185112"/>
            <a:chExt cx="11188876" cy="958388"/>
          </a:xfrm>
        </p:grpSpPr>
        <p:pic>
          <p:nvPicPr>
            <p:cNvPr id="84" name="Google Shape;84;p7"/>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85" name="Google Shape;85;p7"/>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86" name="Google Shape;86;p7"/>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endParaRPr/>
          </a:p>
        </p:txBody>
      </p:sp>
      <p:grpSp>
        <p:nvGrpSpPr>
          <p:cNvPr id="89" name="Google Shape;89;p8"/>
          <p:cNvGrpSpPr/>
          <p:nvPr/>
        </p:nvGrpSpPr>
        <p:grpSpPr>
          <a:xfrm>
            <a:off x="-870035" y="5023312"/>
            <a:ext cx="11188876" cy="958388"/>
            <a:chOff x="2" y="4185112"/>
            <a:chExt cx="11188876" cy="958388"/>
          </a:xfrm>
        </p:grpSpPr>
        <p:pic>
          <p:nvPicPr>
            <p:cNvPr id="90" name="Google Shape;90;p8"/>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1" name="Google Shape;91;p8"/>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2" name="Google Shape;92;p8"/>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65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endParaRPr/>
          </a:p>
        </p:txBody>
      </p:sp>
      <p:sp>
        <p:nvSpPr>
          <p:cNvPr id="95" name="Google Shape;95;p9"/>
          <p:cNvSpPr txBox="1">
            <a:spLocks noGrp="1"/>
          </p:cNvSpPr>
          <p:nvPr>
            <p:ph type="subTitle" idx="1"/>
          </p:nvPr>
        </p:nvSpPr>
        <p:spPr>
          <a:xfrm>
            <a:off x="2135550" y="3153500"/>
            <a:ext cx="4872900" cy="671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6" name="Google Shape;96;p9"/>
          <p:cNvGrpSpPr/>
          <p:nvPr/>
        </p:nvGrpSpPr>
        <p:grpSpPr>
          <a:xfrm>
            <a:off x="-1022435" y="4870912"/>
            <a:ext cx="11188876" cy="958388"/>
            <a:chOff x="2" y="4185112"/>
            <a:chExt cx="11188876" cy="958388"/>
          </a:xfrm>
        </p:grpSpPr>
        <p:pic>
          <p:nvPicPr>
            <p:cNvPr id="97" name="Google Shape;97;p9"/>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8" name="Google Shape;98;p9"/>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9" name="Google Shape;99;p9"/>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a:spLocks noGrp="1"/>
          </p:cNvSpPr>
          <p:nvPr>
            <p:ph type="pic" idx="2"/>
          </p:nvPr>
        </p:nvSpPr>
        <p:spPr>
          <a:xfrm>
            <a:off x="0" y="-4850"/>
            <a:ext cx="9144000" cy="5172600"/>
          </a:xfrm>
          <a:prstGeom prst="rect">
            <a:avLst/>
          </a:prstGeom>
          <a:noFill/>
          <a:ln>
            <a:noFill/>
          </a:ln>
        </p:spPr>
      </p:sp>
      <p:sp>
        <p:nvSpPr>
          <p:cNvPr id="102" name="Google Shape;10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5"/>
        <p:cNvGrpSpPr/>
        <p:nvPr/>
      </p:nvGrpSpPr>
      <p:grpSpPr>
        <a:xfrm>
          <a:off x="0" y="0"/>
          <a:ext cx="0" cy="0"/>
          <a:chOff x="0" y="0"/>
          <a:chExt cx="0" cy="0"/>
        </a:xfrm>
      </p:grpSpPr>
      <p:grpSp>
        <p:nvGrpSpPr>
          <p:cNvPr id="116" name="Google Shape;116;p13"/>
          <p:cNvGrpSpPr/>
          <p:nvPr/>
        </p:nvGrpSpPr>
        <p:grpSpPr>
          <a:xfrm>
            <a:off x="-1569728" y="-1557895"/>
            <a:ext cx="12274705" cy="8155867"/>
            <a:chOff x="-1569728" y="-1557895"/>
            <a:chExt cx="12274705" cy="8155867"/>
          </a:xfrm>
        </p:grpSpPr>
        <p:sp>
          <p:nvSpPr>
            <p:cNvPr id="117" name="Google Shape;117;p13"/>
            <p:cNvSpPr/>
            <p:nvPr/>
          </p:nvSpPr>
          <p:spPr>
            <a:xfrm>
              <a:off x="7573276" y="-1557895"/>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1569728" y="3466273"/>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3"/>
          <p:cNvSpPr txBox="1">
            <a:spLocks noGrp="1"/>
          </p:cNvSpPr>
          <p:nvPr>
            <p:ph type="title" idx="2" hasCustomPrompt="1"/>
          </p:nvPr>
        </p:nvSpPr>
        <p:spPr>
          <a:xfrm>
            <a:off x="716625" y="1497438"/>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3" hasCustomPrompt="1"/>
          </p:nvPr>
        </p:nvSpPr>
        <p:spPr>
          <a:xfrm>
            <a:off x="7670800" y="14974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4" hasCustomPrompt="1"/>
          </p:nvPr>
        </p:nvSpPr>
        <p:spPr>
          <a:xfrm>
            <a:off x="716623" y="2434625"/>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5" hasCustomPrompt="1"/>
          </p:nvPr>
        </p:nvSpPr>
        <p:spPr>
          <a:xfrm>
            <a:off x="7670798" y="24346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6" hasCustomPrompt="1"/>
          </p:nvPr>
        </p:nvSpPr>
        <p:spPr>
          <a:xfrm>
            <a:off x="716621" y="3371813"/>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7" hasCustomPrompt="1"/>
          </p:nvPr>
        </p:nvSpPr>
        <p:spPr>
          <a:xfrm>
            <a:off x="7670796" y="3371796"/>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1"/>
          </p:nvPr>
        </p:nvSpPr>
        <p:spPr>
          <a:xfrm>
            <a:off x="1625625" y="1497438"/>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7" name="Google Shape;127;p13"/>
          <p:cNvSpPr txBox="1">
            <a:spLocks noGrp="1"/>
          </p:cNvSpPr>
          <p:nvPr>
            <p:ph type="subTitle" idx="8"/>
          </p:nvPr>
        </p:nvSpPr>
        <p:spPr>
          <a:xfrm>
            <a:off x="1625634" y="2434625"/>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8" name="Google Shape;128;p13"/>
          <p:cNvSpPr txBox="1">
            <a:spLocks noGrp="1"/>
          </p:cNvSpPr>
          <p:nvPr>
            <p:ph type="subTitle" idx="9"/>
          </p:nvPr>
        </p:nvSpPr>
        <p:spPr>
          <a:xfrm>
            <a:off x="1625626" y="3371813"/>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9" name="Google Shape;129;p13"/>
          <p:cNvSpPr txBox="1">
            <a:spLocks noGrp="1"/>
          </p:cNvSpPr>
          <p:nvPr>
            <p:ph type="subTitle" idx="13"/>
          </p:nvPr>
        </p:nvSpPr>
        <p:spPr>
          <a:xfrm>
            <a:off x="4815107" y="1497450"/>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14"/>
          </p:nvPr>
        </p:nvSpPr>
        <p:spPr>
          <a:xfrm>
            <a:off x="4815117" y="243463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15"/>
          </p:nvPr>
        </p:nvSpPr>
        <p:spPr>
          <a:xfrm>
            <a:off x="4815099" y="337180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2" name="Google Shape;132;p13"/>
          <p:cNvGrpSpPr/>
          <p:nvPr/>
        </p:nvGrpSpPr>
        <p:grpSpPr>
          <a:xfrm>
            <a:off x="634325" y="4241600"/>
            <a:ext cx="7796700" cy="1093732"/>
            <a:chOff x="634325" y="4241600"/>
            <a:chExt cx="7796700" cy="1093732"/>
          </a:xfrm>
        </p:grpSpPr>
        <p:pic>
          <p:nvPicPr>
            <p:cNvPr id="133" name="Google Shape;133;p13"/>
            <p:cNvPicPr preferRelativeResize="0"/>
            <p:nvPr/>
          </p:nvPicPr>
          <p:blipFill>
            <a:blip r:embed="rId2">
              <a:alphaModFix/>
            </a:blip>
            <a:stretch>
              <a:fillRect/>
            </a:stretch>
          </p:blipFill>
          <p:spPr>
            <a:xfrm>
              <a:off x="8121300" y="4241600"/>
              <a:ext cx="309725" cy="865124"/>
            </a:xfrm>
            <a:prstGeom prst="rect">
              <a:avLst/>
            </a:prstGeom>
            <a:noFill/>
            <a:ln>
              <a:noFill/>
            </a:ln>
          </p:spPr>
        </p:pic>
        <p:pic>
          <p:nvPicPr>
            <p:cNvPr id="134" name="Google Shape;134;p13"/>
            <p:cNvPicPr preferRelativeResize="0"/>
            <p:nvPr/>
          </p:nvPicPr>
          <p:blipFill>
            <a:blip r:embed="rId2">
              <a:alphaModFix/>
            </a:blip>
            <a:stretch>
              <a:fillRect/>
            </a:stretch>
          </p:blipFill>
          <p:spPr>
            <a:xfrm>
              <a:off x="2806933" y="4324659"/>
              <a:ext cx="280000" cy="782066"/>
            </a:xfrm>
            <a:prstGeom prst="rect">
              <a:avLst/>
            </a:prstGeom>
            <a:noFill/>
            <a:ln>
              <a:noFill/>
            </a:ln>
          </p:spPr>
        </p:pic>
        <p:pic>
          <p:nvPicPr>
            <p:cNvPr id="135" name="Google Shape;135;p13"/>
            <p:cNvPicPr preferRelativeResize="0"/>
            <p:nvPr/>
          </p:nvPicPr>
          <p:blipFill>
            <a:blip r:embed="rId2">
              <a:alphaModFix/>
            </a:blip>
            <a:stretch>
              <a:fillRect/>
            </a:stretch>
          </p:blipFill>
          <p:spPr>
            <a:xfrm>
              <a:off x="634325" y="4399631"/>
              <a:ext cx="335000" cy="935702"/>
            </a:xfrm>
            <a:prstGeom prst="rect">
              <a:avLst/>
            </a:prstGeom>
            <a:noFill/>
            <a:ln>
              <a:noFill/>
            </a:ln>
          </p:spPr>
        </p:pic>
      </p:grpSp>
      <p:grpSp>
        <p:nvGrpSpPr>
          <p:cNvPr id="136" name="Google Shape;136;p13"/>
          <p:cNvGrpSpPr/>
          <p:nvPr/>
        </p:nvGrpSpPr>
        <p:grpSpPr>
          <a:xfrm>
            <a:off x="69571" y="3693579"/>
            <a:ext cx="9011635" cy="2933873"/>
            <a:chOff x="69571" y="3693579"/>
            <a:chExt cx="9011635" cy="2933873"/>
          </a:xfrm>
        </p:grpSpPr>
        <p:pic>
          <p:nvPicPr>
            <p:cNvPr id="137" name="Google Shape;137;p13"/>
            <p:cNvPicPr preferRelativeResize="0"/>
            <p:nvPr/>
          </p:nvPicPr>
          <p:blipFill>
            <a:blip r:embed="rId3">
              <a:alphaModFix/>
            </a:blip>
            <a:stretch>
              <a:fillRect/>
            </a:stretch>
          </p:blipFill>
          <p:spPr>
            <a:xfrm>
              <a:off x="2403679" y="4588076"/>
              <a:ext cx="771315" cy="2039376"/>
            </a:xfrm>
            <a:prstGeom prst="rect">
              <a:avLst/>
            </a:prstGeom>
            <a:noFill/>
            <a:ln>
              <a:noFill/>
            </a:ln>
          </p:spPr>
        </p:pic>
        <p:pic>
          <p:nvPicPr>
            <p:cNvPr id="138" name="Google Shape;138;p13"/>
            <p:cNvPicPr preferRelativeResize="0"/>
            <p:nvPr/>
          </p:nvPicPr>
          <p:blipFill>
            <a:blip r:embed="rId4">
              <a:alphaModFix/>
            </a:blip>
            <a:stretch>
              <a:fillRect/>
            </a:stretch>
          </p:blipFill>
          <p:spPr>
            <a:xfrm>
              <a:off x="3084512" y="4420326"/>
              <a:ext cx="772600" cy="2039376"/>
            </a:xfrm>
            <a:prstGeom prst="rect">
              <a:avLst/>
            </a:prstGeom>
            <a:noFill/>
            <a:ln>
              <a:noFill/>
            </a:ln>
          </p:spPr>
        </p:pic>
        <p:pic>
          <p:nvPicPr>
            <p:cNvPr id="139" name="Google Shape;139;p13"/>
            <p:cNvPicPr preferRelativeResize="0"/>
            <p:nvPr/>
          </p:nvPicPr>
          <p:blipFill>
            <a:blip r:embed="rId5">
              <a:alphaModFix/>
            </a:blip>
            <a:stretch>
              <a:fillRect/>
            </a:stretch>
          </p:blipFill>
          <p:spPr>
            <a:xfrm>
              <a:off x="5968376" y="4352101"/>
              <a:ext cx="771972" cy="2039374"/>
            </a:xfrm>
            <a:prstGeom prst="rect">
              <a:avLst/>
            </a:prstGeom>
            <a:noFill/>
            <a:ln>
              <a:noFill/>
            </a:ln>
          </p:spPr>
        </p:pic>
        <p:pic>
          <p:nvPicPr>
            <p:cNvPr id="140" name="Google Shape;140;p13"/>
            <p:cNvPicPr preferRelativeResize="0"/>
            <p:nvPr/>
          </p:nvPicPr>
          <p:blipFill>
            <a:blip r:embed="rId6">
              <a:alphaModFix/>
            </a:blip>
            <a:stretch>
              <a:fillRect/>
            </a:stretch>
          </p:blipFill>
          <p:spPr>
            <a:xfrm>
              <a:off x="8538931" y="3693579"/>
              <a:ext cx="542274" cy="1434746"/>
            </a:xfrm>
            <a:prstGeom prst="rect">
              <a:avLst/>
            </a:prstGeom>
            <a:noFill/>
            <a:ln>
              <a:noFill/>
            </a:ln>
          </p:spPr>
        </p:pic>
        <p:pic>
          <p:nvPicPr>
            <p:cNvPr id="141" name="Google Shape;141;p13"/>
            <p:cNvPicPr preferRelativeResize="0"/>
            <p:nvPr/>
          </p:nvPicPr>
          <p:blipFill>
            <a:blip r:embed="rId5">
              <a:alphaModFix/>
            </a:blip>
            <a:stretch>
              <a:fillRect/>
            </a:stretch>
          </p:blipFill>
          <p:spPr>
            <a:xfrm>
              <a:off x="69571" y="3895625"/>
              <a:ext cx="513391" cy="1356299"/>
            </a:xfrm>
            <a:prstGeom prst="rect">
              <a:avLst/>
            </a:prstGeom>
            <a:noFill/>
            <a:ln>
              <a:noFill/>
            </a:ln>
          </p:spPr>
        </p:pic>
      </p:grpSp>
      <p:grpSp>
        <p:nvGrpSpPr>
          <p:cNvPr id="142" name="Google Shape;142;p13"/>
          <p:cNvGrpSpPr/>
          <p:nvPr/>
        </p:nvGrpSpPr>
        <p:grpSpPr>
          <a:xfrm>
            <a:off x="-1022435" y="4870912"/>
            <a:ext cx="11188876" cy="958388"/>
            <a:chOff x="2" y="4185112"/>
            <a:chExt cx="11188876" cy="958388"/>
          </a:xfrm>
        </p:grpSpPr>
        <p:pic>
          <p:nvPicPr>
            <p:cNvPr id="143" name="Google Shape;143;p13"/>
            <p:cNvPicPr preferRelativeResize="0"/>
            <p:nvPr/>
          </p:nvPicPr>
          <p:blipFill>
            <a:blip r:embed="rId7">
              <a:alphaModFix/>
            </a:blip>
            <a:stretch>
              <a:fillRect/>
            </a:stretch>
          </p:blipFill>
          <p:spPr>
            <a:xfrm>
              <a:off x="2" y="4185112"/>
              <a:ext cx="4501801" cy="958388"/>
            </a:xfrm>
            <a:prstGeom prst="rect">
              <a:avLst/>
            </a:prstGeom>
            <a:noFill/>
            <a:ln>
              <a:noFill/>
            </a:ln>
          </p:spPr>
        </p:pic>
        <p:pic>
          <p:nvPicPr>
            <p:cNvPr id="144" name="Google Shape;144;p13"/>
            <p:cNvPicPr preferRelativeResize="0"/>
            <p:nvPr/>
          </p:nvPicPr>
          <p:blipFill>
            <a:blip r:embed="rId7">
              <a:alphaModFix/>
            </a:blip>
            <a:stretch>
              <a:fillRect/>
            </a:stretch>
          </p:blipFill>
          <p:spPr>
            <a:xfrm>
              <a:off x="4377752" y="4185112"/>
              <a:ext cx="4501801" cy="958388"/>
            </a:xfrm>
            <a:prstGeom prst="rect">
              <a:avLst/>
            </a:prstGeom>
            <a:noFill/>
            <a:ln>
              <a:noFill/>
            </a:ln>
          </p:spPr>
        </p:pic>
        <p:pic>
          <p:nvPicPr>
            <p:cNvPr id="145" name="Google Shape;145;p13"/>
            <p:cNvPicPr preferRelativeResize="0"/>
            <p:nvPr/>
          </p:nvPicPr>
          <p:blipFill>
            <a:blip r:embed="rId7">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156"/>
        <p:cNvGrpSpPr/>
        <p:nvPr/>
      </p:nvGrpSpPr>
      <p:grpSpPr>
        <a:xfrm>
          <a:off x="0" y="0"/>
          <a:ext cx="0" cy="0"/>
          <a:chOff x="0" y="0"/>
          <a:chExt cx="0" cy="0"/>
        </a:xfrm>
      </p:grpSpPr>
      <p:sp>
        <p:nvSpPr>
          <p:cNvPr id="157" name="Google Shape;157;p15"/>
          <p:cNvSpPr/>
          <p:nvPr/>
        </p:nvSpPr>
        <p:spPr>
          <a:xfrm>
            <a:off x="6659048" y="1215523"/>
            <a:ext cx="3150000" cy="31500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936176" y="-397551"/>
            <a:ext cx="1874100" cy="1874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15"/>
          <p:cNvGrpSpPr/>
          <p:nvPr/>
        </p:nvGrpSpPr>
        <p:grpSpPr>
          <a:xfrm>
            <a:off x="-1022448" y="4185112"/>
            <a:ext cx="11188876" cy="958388"/>
            <a:chOff x="2" y="4185112"/>
            <a:chExt cx="11188876" cy="958388"/>
          </a:xfrm>
        </p:grpSpPr>
        <p:pic>
          <p:nvPicPr>
            <p:cNvPr id="160" name="Google Shape;160;p15"/>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161" name="Google Shape;161;p15"/>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162" name="Google Shape;162;p15"/>
            <p:cNvPicPr preferRelativeResize="0"/>
            <p:nvPr/>
          </p:nvPicPr>
          <p:blipFill>
            <a:blip r:embed="rId2">
              <a:alphaModFix/>
            </a:blip>
            <a:stretch>
              <a:fillRect/>
            </a:stretch>
          </p:blipFill>
          <p:spPr>
            <a:xfrm>
              <a:off x="6687077" y="4185112"/>
              <a:ext cx="4501801" cy="958388"/>
            </a:xfrm>
            <a:prstGeom prst="rect">
              <a:avLst/>
            </a:prstGeom>
            <a:noFill/>
            <a:ln>
              <a:noFill/>
            </a:ln>
          </p:spPr>
        </p:pic>
      </p:grpSp>
      <p:sp>
        <p:nvSpPr>
          <p:cNvPr id="163" name="Google Shape;163;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15"/>
          <p:cNvSpPr txBox="1">
            <a:spLocks noGrp="1"/>
          </p:cNvSpPr>
          <p:nvPr>
            <p:ph type="subTitle" idx="1"/>
          </p:nvPr>
        </p:nvSpPr>
        <p:spPr>
          <a:xfrm>
            <a:off x="713225" y="1113650"/>
            <a:ext cx="7717500" cy="117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100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1"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jp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
        <p:cNvGrpSpPr/>
        <p:nvPr/>
      </p:nvGrpSpPr>
      <p:grpSpPr>
        <a:xfrm>
          <a:off x="0" y="0"/>
          <a:ext cx="0" cy="0"/>
          <a:chOff x="0" y="0"/>
          <a:chExt cx="0" cy="0"/>
        </a:xfrm>
      </p:grpSpPr>
      <p:grpSp>
        <p:nvGrpSpPr>
          <p:cNvPr id="311" name="Google Shape;311;p28"/>
          <p:cNvGrpSpPr/>
          <p:nvPr/>
        </p:nvGrpSpPr>
        <p:grpSpPr>
          <a:xfrm>
            <a:off x="3661000" y="2613100"/>
            <a:ext cx="3502569" cy="1957500"/>
            <a:chOff x="3661000" y="2613100"/>
            <a:chExt cx="3502569" cy="1957500"/>
          </a:xfrm>
        </p:grpSpPr>
        <p:pic>
          <p:nvPicPr>
            <p:cNvPr id="312" name="Google Shape;312;p28"/>
            <p:cNvPicPr preferRelativeResize="0"/>
            <p:nvPr/>
          </p:nvPicPr>
          <p:blipFill>
            <a:blip r:embed="rId3">
              <a:alphaModFix/>
            </a:blip>
            <a:stretch>
              <a:fillRect/>
            </a:stretch>
          </p:blipFill>
          <p:spPr>
            <a:xfrm>
              <a:off x="6640500" y="3109600"/>
              <a:ext cx="523069" cy="1461000"/>
            </a:xfrm>
            <a:prstGeom prst="rect">
              <a:avLst/>
            </a:prstGeom>
            <a:noFill/>
            <a:ln>
              <a:noFill/>
            </a:ln>
          </p:spPr>
        </p:pic>
        <p:pic>
          <p:nvPicPr>
            <p:cNvPr id="313" name="Google Shape;313;p28"/>
            <p:cNvPicPr preferRelativeResize="0"/>
            <p:nvPr/>
          </p:nvPicPr>
          <p:blipFill>
            <a:blip r:embed="rId3">
              <a:alphaModFix/>
            </a:blip>
            <a:stretch>
              <a:fillRect/>
            </a:stretch>
          </p:blipFill>
          <p:spPr>
            <a:xfrm>
              <a:off x="3661000" y="2613100"/>
              <a:ext cx="672800" cy="1879175"/>
            </a:xfrm>
            <a:prstGeom prst="rect">
              <a:avLst/>
            </a:prstGeom>
            <a:noFill/>
            <a:ln>
              <a:noFill/>
            </a:ln>
          </p:spPr>
        </p:pic>
      </p:grpSp>
      <p:grpSp>
        <p:nvGrpSpPr>
          <p:cNvPr id="314" name="Google Shape;314;p28"/>
          <p:cNvGrpSpPr/>
          <p:nvPr/>
        </p:nvGrpSpPr>
        <p:grpSpPr>
          <a:xfrm>
            <a:off x="0" y="1768513"/>
            <a:ext cx="9144001" cy="3884363"/>
            <a:chOff x="0" y="1768513"/>
            <a:chExt cx="9144001" cy="3884363"/>
          </a:xfrm>
        </p:grpSpPr>
        <p:pic>
          <p:nvPicPr>
            <p:cNvPr id="315" name="Google Shape;315;p28"/>
            <p:cNvPicPr preferRelativeResize="0"/>
            <p:nvPr/>
          </p:nvPicPr>
          <p:blipFill>
            <a:blip r:embed="rId4">
              <a:alphaModFix/>
            </a:blip>
            <a:stretch>
              <a:fillRect/>
            </a:stretch>
          </p:blipFill>
          <p:spPr>
            <a:xfrm>
              <a:off x="0" y="1768513"/>
              <a:ext cx="1254528" cy="3314274"/>
            </a:xfrm>
            <a:prstGeom prst="rect">
              <a:avLst/>
            </a:prstGeom>
            <a:noFill/>
            <a:ln>
              <a:noFill/>
            </a:ln>
          </p:spPr>
        </p:pic>
        <p:pic>
          <p:nvPicPr>
            <p:cNvPr id="316" name="Google Shape;316;p28"/>
            <p:cNvPicPr preferRelativeResize="0"/>
            <p:nvPr/>
          </p:nvPicPr>
          <p:blipFill rotWithShape="1">
            <a:blip r:embed="rId5">
              <a:alphaModFix/>
            </a:blip>
            <a:srcRect l="37830" t="-50" b="58168"/>
            <a:stretch/>
          </p:blipFill>
          <p:spPr>
            <a:xfrm>
              <a:off x="3459250" y="2913400"/>
              <a:ext cx="5684751" cy="2739477"/>
            </a:xfrm>
            <a:prstGeom prst="rect">
              <a:avLst/>
            </a:prstGeom>
            <a:noFill/>
            <a:ln>
              <a:noFill/>
            </a:ln>
          </p:spPr>
        </p:pic>
      </p:grpSp>
      <p:grpSp>
        <p:nvGrpSpPr>
          <p:cNvPr id="317" name="Google Shape;317;p28"/>
          <p:cNvGrpSpPr/>
          <p:nvPr/>
        </p:nvGrpSpPr>
        <p:grpSpPr>
          <a:xfrm>
            <a:off x="-1022435" y="4489912"/>
            <a:ext cx="11188876" cy="958388"/>
            <a:chOff x="2" y="4185112"/>
            <a:chExt cx="11188876" cy="958388"/>
          </a:xfrm>
        </p:grpSpPr>
        <p:pic>
          <p:nvPicPr>
            <p:cNvPr id="318" name="Google Shape;318;p28"/>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319" name="Google Shape;319;p28"/>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320" name="Google Shape;320;p28"/>
            <p:cNvPicPr preferRelativeResize="0"/>
            <p:nvPr/>
          </p:nvPicPr>
          <p:blipFill>
            <a:blip r:embed="rId6">
              <a:alphaModFix/>
            </a:blip>
            <a:stretch>
              <a:fillRect/>
            </a:stretch>
          </p:blipFill>
          <p:spPr>
            <a:xfrm>
              <a:off x="6687077" y="4185112"/>
              <a:ext cx="4501801" cy="958388"/>
            </a:xfrm>
            <a:prstGeom prst="rect">
              <a:avLst/>
            </a:prstGeom>
            <a:noFill/>
            <a:ln>
              <a:noFill/>
            </a:ln>
          </p:spPr>
        </p:pic>
      </p:grpSp>
      <p:sp>
        <p:nvSpPr>
          <p:cNvPr id="321" name="Google Shape;321;p28"/>
          <p:cNvSpPr txBox="1">
            <a:spLocks noGrp="1"/>
          </p:cNvSpPr>
          <p:nvPr>
            <p:ph type="ctrTitle"/>
          </p:nvPr>
        </p:nvSpPr>
        <p:spPr>
          <a:xfrm>
            <a:off x="954475" y="627800"/>
            <a:ext cx="7476300" cy="152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600" dirty="0"/>
              <a:t>Real-Time Object Detection for Autonomous Vehicles</a:t>
            </a:r>
            <a:endParaRPr sz="3600" b="0" dirty="0">
              <a:latin typeface="Sora Light"/>
              <a:ea typeface="Sora Light"/>
              <a:cs typeface="Sora Light"/>
              <a:sym typeface="Sora Light"/>
            </a:endParaRPr>
          </a:p>
        </p:txBody>
      </p:sp>
      <p:sp>
        <p:nvSpPr>
          <p:cNvPr id="322" name="Google Shape;322;p28"/>
          <p:cNvSpPr txBox="1">
            <a:spLocks noGrp="1"/>
          </p:cNvSpPr>
          <p:nvPr>
            <p:ph type="subTitle" idx="1"/>
          </p:nvPr>
        </p:nvSpPr>
        <p:spPr>
          <a:xfrm>
            <a:off x="4572000" y="2530000"/>
            <a:ext cx="3693600" cy="38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is where your presentation begins</a:t>
            </a:r>
            <a:endParaRPr/>
          </a:p>
        </p:txBody>
      </p:sp>
      <p:pic>
        <p:nvPicPr>
          <p:cNvPr id="323" name="Google Shape;323;p28"/>
          <p:cNvPicPr preferRelativeResize="0"/>
          <p:nvPr/>
        </p:nvPicPr>
        <p:blipFill rotWithShape="1">
          <a:blip r:embed="rId7">
            <a:alphaModFix/>
          </a:blip>
          <a:srcRect l="49" r="49"/>
          <a:stretch/>
        </p:blipFill>
        <p:spPr>
          <a:xfrm>
            <a:off x="198150" y="2698400"/>
            <a:ext cx="4911048" cy="2407649"/>
          </a:xfrm>
          <a:prstGeom prst="rect">
            <a:avLst/>
          </a:prstGeom>
          <a:noFill/>
          <a:ln>
            <a:noFill/>
          </a:ln>
        </p:spPr>
      </p:pic>
      <p:sp>
        <p:nvSpPr>
          <p:cNvPr id="2" name="Google Shape;322;p28">
            <a:extLst>
              <a:ext uri="{FF2B5EF4-FFF2-40B4-BE49-F238E27FC236}">
                <a16:creationId xmlns:a16="http://schemas.microsoft.com/office/drawing/2014/main" id="{559D7BDD-28BF-A51F-8992-5907D052A7D8}"/>
              </a:ext>
            </a:extLst>
          </p:cNvPr>
          <p:cNvSpPr txBox="1">
            <a:spLocks/>
          </p:cNvSpPr>
          <p:nvPr/>
        </p:nvSpPr>
        <p:spPr>
          <a:xfrm>
            <a:off x="4572000" y="2059400"/>
            <a:ext cx="3693600" cy="38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Manrope"/>
              <a:buNone/>
              <a:defRPr sz="14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9pPr>
          </a:lstStyle>
          <a:p>
            <a:pPr marL="0" indent="0" algn="ctr"/>
            <a:r>
              <a:rPr lang="en-US" dirty="0">
                <a:solidFill>
                  <a:schemeClr val="accent1">
                    <a:lumMod val="40000"/>
                    <a:lumOff val="60000"/>
                  </a:schemeClr>
                </a:solidFill>
                <a:latin typeface="Lucida Sans Typewriter" panose="020B0509030504030204" pitchFamily="49" charset="0"/>
              </a:rPr>
              <a:t>DEPI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8F5D-1C7A-42D1-1003-03685B75B868}"/>
              </a:ext>
            </a:extLst>
          </p:cNvPr>
          <p:cNvSpPr>
            <a:spLocks noGrp="1"/>
          </p:cNvSpPr>
          <p:nvPr>
            <p:ph type="title"/>
          </p:nvPr>
        </p:nvSpPr>
        <p:spPr>
          <a:xfrm>
            <a:off x="228600" y="445025"/>
            <a:ext cx="9048749" cy="572700"/>
          </a:xfrm>
        </p:spPr>
        <p:txBody>
          <a:bodyPr/>
          <a:lstStyle/>
          <a:p>
            <a:r>
              <a:rPr lang="en-US" dirty="0"/>
              <a:t>Environmental Diversity in the KITTI Dataset</a:t>
            </a:r>
            <a:endParaRPr lang="ar-EG" dirty="0"/>
          </a:p>
        </p:txBody>
      </p:sp>
      <p:pic>
        <p:nvPicPr>
          <p:cNvPr id="6" name="Picture 5" descr="A screenshot of a road&#10;&#10;Description automatically generated">
            <a:extLst>
              <a:ext uri="{FF2B5EF4-FFF2-40B4-BE49-F238E27FC236}">
                <a16:creationId xmlns:a16="http://schemas.microsoft.com/office/drawing/2014/main" id="{6ED36509-88E0-4145-4F85-3D74E518C381}"/>
              </a:ext>
            </a:extLst>
          </p:cNvPr>
          <p:cNvPicPr>
            <a:picLocks noChangeAspect="1"/>
          </p:cNvPicPr>
          <p:nvPr/>
        </p:nvPicPr>
        <p:blipFill>
          <a:blip r:embed="rId2"/>
          <a:stretch>
            <a:fillRect/>
          </a:stretch>
        </p:blipFill>
        <p:spPr>
          <a:xfrm>
            <a:off x="1188243" y="1133610"/>
            <a:ext cx="6767513" cy="34352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67077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0846-703C-8297-320F-1E3AABDC89A1}"/>
              </a:ext>
            </a:extLst>
          </p:cNvPr>
          <p:cNvSpPr>
            <a:spLocks noGrp="1"/>
          </p:cNvSpPr>
          <p:nvPr>
            <p:ph type="title"/>
          </p:nvPr>
        </p:nvSpPr>
        <p:spPr>
          <a:xfrm>
            <a:off x="409575" y="253200"/>
            <a:ext cx="9220200" cy="572700"/>
          </a:xfrm>
        </p:spPr>
        <p:txBody>
          <a:bodyPr/>
          <a:lstStyle/>
          <a:p>
            <a:r>
              <a:rPr lang="en-US" dirty="0"/>
              <a:t>Preprocessing (Data Augmentation)</a:t>
            </a:r>
            <a:endParaRPr lang="ar-EG" dirty="0"/>
          </a:p>
        </p:txBody>
      </p:sp>
      <p:sp>
        <p:nvSpPr>
          <p:cNvPr id="3" name="Subtitle 2">
            <a:extLst>
              <a:ext uri="{FF2B5EF4-FFF2-40B4-BE49-F238E27FC236}">
                <a16:creationId xmlns:a16="http://schemas.microsoft.com/office/drawing/2014/main" id="{1E781E84-24E7-E1CC-9F71-25F934FFC28B}"/>
              </a:ext>
            </a:extLst>
          </p:cNvPr>
          <p:cNvSpPr>
            <a:spLocks noGrp="1"/>
          </p:cNvSpPr>
          <p:nvPr>
            <p:ph type="subTitle" idx="1"/>
          </p:nvPr>
        </p:nvSpPr>
        <p:spPr>
          <a:xfrm>
            <a:off x="560824" y="825900"/>
            <a:ext cx="7573525" cy="4092375"/>
          </a:xfrm>
        </p:spPr>
        <p:txBody>
          <a:bodyPr/>
          <a:lstStyle/>
          <a:p>
            <a:pPr marL="152400" indent="0">
              <a:buNone/>
            </a:pPr>
            <a:r>
              <a:rPr lang="en-US" sz="2400" b="1" dirty="0">
                <a:latin typeface="Lucida Fax" panose="02060602050505020204" pitchFamily="18" charset="0"/>
              </a:rPr>
              <a:t>Definition</a:t>
            </a:r>
          </a:p>
          <a:p>
            <a:r>
              <a:rPr lang="en-US" sz="1400" b="1" dirty="0">
                <a:latin typeface="Lucida Fax" panose="02060602050505020204" pitchFamily="18" charset="0"/>
              </a:rPr>
              <a:t>Techniques used to artificially expand and diversify training data by applying transformations like flipping, rotation, and noise.</a:t>
            </a:r>
            <a:br>
              <a:rPr lang="en-US" sz="1400" b="1" dirty="0">
                <a:latin typeface="Lucida Fax" panose="02060602050505020204" pitchFamily="18" charset="0"/>
              </a:rPr>
            </a:br>
            <a:endParaRPr lang="en-US" sz="1400" dirty="0">
              <a:latin typeface="Lucida Fax" panose="02060602050505020204" pitchFamily="18" charset="0"/>
            </a:endParaRPr>
          </a:p>
          <a:p>
            <a:pPr marL="152400" indent="0">
              <a:buNone/>
            </a:pPr>
            <a:endParaRPr lang="en-US" sz="1400" b="1" dirty="0"/>
          </a:p>
          <a:p>
            <a:pPr marL="152400" indent="0">
              <a:buNone/>
            </a:pPr>
            <a:r>
              <a:rPr lang="en-US" sz="2400" b="1" dirty="0">
                <a:latin typeface="Lucida Fax" panose="02060602050505020204" pitchFamily="18" charset="0"/>
              </a:rPr>
              <a:t>Common Techniques in Computer Vision</a:t>
            </a:r>
            <a:endParaRPr lang="en-US" sz="1600" b="1" dirty="0">
              <a:latin typeface="Lucida Fax" panose="02060602050505020204" pitchFamily="18" charset="0"/>
            </a:endParaRPr>
          </a:p>
          <a:p>
            <a:r>
              <a:rPr lang="en-US" sz="1400" dirty="0">
                <a:latin typeface="Lucida Fax" panose="02060602050505020204" pitchFamily="18" charset="0"/>
              </a:rPr>
              <a:t>Flipping</a:t>
            </a:r>
          </a:p>
          <a:p>
            <a:r>
              <a:rPr lang="en-US" sz="1400" dirty="0">
                <a:latin typeface="Lucida Fax" panose="02060602050505020204" pitchFamily="18" charset="0"/>
              </a:rPr>
              <a:t>Rotation</a:t>
            </a:r>
          </a:p>
          <a:p>
            <a:r>
              <a:rPr lang="en-US" sz="1400" dirty="0">
                <a:latin typeface="Lucida Fax" panose="02060602050505020204" pitchFamily="18" charset="0"/>
              </a:rPr>
              <a:t>Scaling &amp; Cropping</a:t>
            </a:r>
          </a:p>
          <a:p>
            <a:r>
              <a:rPr lang="en-US" sz="1400" dirty="0">
                <a:latin typeface="Lucida Fax" panose="02060602050505020204" pitchFamily="18" charset="0"/>
              </a:rPr>
              <a:t>Translation</a:t>
            </a:r>
          </a:p>
          <a:p>
            <a:pPr marL="152400" indent="0">
              <a:buNone/>
            </a:pPr>
            <a:endParaRPr lang="en-US" sz="1400" dirty="0">
              <a:latin typeface="Lucida Fax" panose="02060602050505020204" pitchFamily="18" charset="0"/>
            </a:endParaRPr>
          </a:p>
          <a:p>
            <a:pPr marL="152400" indent="0">
              <a:buNone/>
            </a:pPr>
            <a:r>
              <a:rPr lang="en-US" sz="2400" b="1" dirty="0">
                <a:latin typeface="Lucida Fax" panose="02060602050505020204" pitchFamily="18" charset="0"/>
              </a:rPr>
              <a:t>Benefit</a:t>
            </a:r>
            <a:r>
              <a:rPr lang="en-US" sz="1400" b="1" dirty="0">
                <a:latin typeface="Lucida Fax" panose="02060602050505020204" pitchFamily="18" charset="0"/>
              </a:rPr>
              <a:t> </a:t>
            </a:r>
          </a:p>
          <a:p>
            <a:r>
              <a:rPr lang="en-US" sz="1400" b="1" dirty="0">
                <a:latin typeface="Lucida Fax" panose="02060602050505020204" pitchFamily="18" charset="0"/>
              </a:rPr>
              <a:t>Reduce Overfitting </a:t>
            </a:r>
          </a:p>
          <a:p>
            <a:r>
              <a:rPr lang="en-US" sz="1400" b="1" dirty="0">
                <a:latin typeface="Lucida Fax" panose="02060602050505020204" pitchFamily="18" charset="0"/>
              </a:rPr>
              <a:t>Improves generalization </a:t>
            </a:r>
          </a:p>
          <a:p>
            <a:pPr marL="152400" indent="0">
              <a:buNone/>
            </a:pPr>
            <a:endParaRPr lang="en-US" sz="1400" b="1" dirty="0"/>
          </a:p>
          <a:p>
            <a:pPr marL="152400" indent="0">
              <a:buNone/>
            </a:pPr>
            <a:endParaRPr lang="en-US" sz="1400" b="1" dirty="0"/>
          </a:p>
          <a:p>
            <a:pPr marL="152400" indent="0">
              <a:buNone/>
            </a:pPr>
            <a:endParaRPr lang="ar-EG" dirty="0"/>
          </a:p>
        </p:txBody>
      </p:sp>
    </p:spTree>
    <p:extLst>
      <p:ext uri="{BB962C8B-B14F-4D97-AF65-F5344CB8AC3E}">
        <p14:creationId xmlns:p14="http://schemas.microsoft.com/office/powerpoint/2010/main" val="2587632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7FC7-5D34-5BBF-CD2C-FE96D7A5923D}"/>
              </a:ext>
            </a:extLst>
          </p:cNvPr>
          <p:cNvSpPr>
            <a:spLocks noGrp="1"/>
          </p:cNvSpPr>
          <p:nvPr>
            <p:ph type="title"/>
          </p:nvPr>
        </p:nvSpPr>
        <p:spPr/>
        <p:txBody>
          <a:bodyPr/>
          <a:lstStyle/>
          <a:p>
            <a:r>
              <a:rPr lang="en-US" dirty="0"/>
              <a:t>Data after processing </a:t>
            </a:r>
            <a:endParaRPr lang="ar-EG" dirty="0"/>
          </a:p>
        </p:txBody>
      </p:sp>
      <p:pic>
        <p:nvPicPr>
          <p:cNvPr id="6" name="Picture 5" descr="A graph with blue and orange squares&#10;&#10;Description automatically generated">
            <a:extLst>
              <a:ext uri="{FF2B5EF4-FFF2-40B4-BE49-F238E27FC236}">
                <a16:creationId xmlns:a16="http://schemas.microsoft.com/office/drawing/2014/main" id="{60A6C165-AD1E-DEB2-BD77-41F85DCE39D7}"/>
              </a:ext>
            </a:extLst>
          </p:cNvPr>
          <p:cNvPicPr>
            <a:picLocks noChangeAspect="1"/>
          </p:cNvPicPr>
          <p:nvPr/>
        </p:nvPicPr>
        <p:blipFill>
          <a:blip r:embed="rId2"/>
          <a:stretch>
            <a:fillRect/>
          </a:stretch>
        </p:blipFill>
        <p:spPr>
          <a:xfrm>
            <a:off x="1247775" y="1268986"/>
            <a:ext cx="6648450" cy="32795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206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225BCEB4-CD24-23A0-F494-D3921814D8AD}"/>
            </a:ext>
          </a:extLst>
        </p:cNvPr>
        <p:cNvGrpSpPr/>
        <p:nvPr/>
      </p:nvGrpSpPr>
      <p:grpSpPr>
        <a:xfrm>
          <a:off x="0" y="0"/>
          <a:ext cx="0" cy="0"/>
          <a:chOff x="0" y="0"/>
          <a:chExt cx="0" cy="0"/>
        </a:xfrm>
      </p:grpSpPr>
      <p:sp>
        <p:nvSpPr>
          <p:cNvPr id="368" name="Google Shape;368;p32">
            <a:extLst>
              <a:ext uri="{FF2B5EF4-FFF2-40B4-BE49-F238E27FC236}">
                <a16:creationId xmlns:a16="http://schemas.microsoft.com/office/drawing/2014/main" id="{554A2E3E-213B-86BB-BCED-819DDF9D824E}"/>
              </a:ext>
            </a:extLst>
          </p:cNvPr>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69" name="Google Shape;369;p32">
            <a:extLst>
              <a:ext uri="{FF2B5EF4-FFF2-40B4-BE49-F238E27FC236}">
                <a16:creationId xmlns:a16="http://schemas.microsoft.com/office/drawing/2014/main" id="{814D01BE-FBA5-A9B0-33C4-87B620036A0E}"/>
              </a:ext>
            </a:extLst>
          </p:cNvPr>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a:extLst>
              <a:ext uri="{FF2B5EF4-FFF2-40B4-BE49-F238E27FC236}">
                <a16:creationId xmlns:a16="http://schemas.microsoft.com/office/drawing/2014/main" id="{49B57CD7-8E23-E8B5-F2A0-78D7FBA3044D}"/>
              </a:ext>
            </a:extLst>
          </p:cNvPr>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a:extLst>
              <a:ext uri="{FF2B5EF4-FFF2-40B4-BE49-F238E27FC236}">
                <a16:creationId xmlns:a16="http://schemas.microsoft.com/office/drawing/2014/main" id="{EF2AE5EA-D486-0A92-262C-D26430EB827B}"/>
              </a:ext>
            </a:extLst>
          </p:cNvPr>
          <p:cNvPicPr preferRelativeResize="0"/>
          <p:nvPr/>
        </p:nvPicPr>
        <p:blipFill>
          <a:blip r:embed="rId5">
            <a:alphaModFix/>
          </a:blip>
          <a:stretch>
            <a:fillRect/>
          </a:stretch>
        </p:blipFill>
        <p:spPr>
          <a:xfrm>
            <a:off x="2587078" y="3252762"/>
            <a:ext cx="1250686" cy="1471946"/>
          </a:xfrm>
          <a:prstGeom prst="rect">
            <a:avLst/>
          </a:prstGeom>
          <a:noFill/>
          <a:ln>
            <a:noFill/>
          </a:ln>
        </p:spPr>
      </p:pic>
      <p:sp>
        <p:nvSpPr>
          <p:cNvPr id="4" name="Google Shape;367;p32">
            <a:extLst>
              <a:ext uri="{FF2B5EF4-FFF2-40B4-BE49-F238E27FC236}">
                <a16:creationId xmlns:a16="http://schemas.microsoft.com/office/drawing/2014/main" id="{DE004D59-20DC-F67F-200C-D04F5AC9DB13}"/>
              </a:ext>
            </a:extLst>
          </p:cNvPr>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r>
              <a:rPr lang="en-US" dirty="0"/>
              <a:t>Milestone 2</a:t>
            </a:r>
            <a:br>
              <a:rPr lang="en-US" dirty="0"/>
            </a:br>
            <a:r>
              <a:rPr lang="en-US" sz="1800" dirty="0"/>
              <a:t>Object Detection Model Development</a:t>
            </a:r>
            <a:r>
              <a:rPr lang="en-US" dirty="0"/>
              <a:t/>
            </a:r>
            <a:br>
              <a:rPr lang="en-US" dirty="0"/>
            </a:br>
            <a:endParaRPr dirty="0"/>
          </a:p>
        </p:txBody>
      </p:sp>
    </p:spTree>
    <p:extLst>
      <p:ext uri="{BB962C8B-B14F-4D97-AF65-F5344CB8AC3E}">
        <p14:creationId xmlns:p14="http://schemas.microsoft.com/office/powerpoint/2010/main" val="215229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39E7C-1EB7-B0A2-FA2E-292D8B8EC412}"/>
              </a:ext>
            </a:extLst>
          </p:cNvPr>
          <p:cNvSpPr>
            <a:spLocks noGrp="1"/>
          </p:cNvSpPr>
          <p:nvPr>
            <p:ph type="title"/>
          </p:nvPr>
        </p:nvSpPr>
        <p:spPr/>
        <p:txBody>
          <a:bodyPr/>
          <a:lstStyle/>
          <a:p>
            <a:r>
              <a:rPr lang="en-US" dirty="0"/>
              <a:t>YOLO V8</a:t>
            </a:r>
            <a:endParaRPr lang="ar-EG" dirty="0"/>
          </a:p>
        </p:txBody>
      </p:sp>
      <p:pic>
        <p:nvPicPr>
          <p:cNvPr id="6" name="Picture 5" descr="A logo on a purple and pink background&#10;&#10;Description automatically generated">
            <a:extLst>
              <a:ext uri="{FF2B5EF4-FFF2-40B4-BE49-F238E27FC236}">
                <a16:creationId xmlns:a16="http://schemas.microsoft.com/office/drawing/2014/main" id="{E8E480CF-54B7-9EC2-B818-A8A4E3330CE2}"/>
              </a:ext>
            </a:extLst>
          </p:cNvPr>
          <p:cNvPicPr>
            <a:picLocks noChangeAspect="1"/>
          </p:cNvPicPr>
          <p:nvPr/>
        </p:nvPicPr>
        <p:blipFill>
          <a:blip r:embed="rId2"/>
          <a:stretch>
            <a:fillRect/>
          </a:stretch>
        </p:blipFill>
        <p:spPr>
          <a:xfrm>
            <a:off x="5643725" y="1476375"/>
            <a:ext cx="3048000" cy="17145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Subtitle 2">
            <a:extLst>
              <a:ext uri="{FF2B5EF4-FFF2-40B4-BE49-F238E27FC236}">
                <a16:creationId xmlns:a16="http://schemas.microsoft.com/office/drawing/2014/main" id="{7BEB9E8E-70BE-C473-6B3D-8234F81109FE}"/>
              </a:ext>
            </a:extLst>
          </p:cNvPr>
          <p:cNvSpPr>
            <a:spLocks noGrp="1"/>
          </p:cNvSpPr>
          <p:nvPr>
            <p:ph type="subTitle" idx="1"/>
          </p:nvPr>
        </p:nvSpPr>
        <p:spPr>
          <a:xfrm>
            <a:off x="713224" y="1422600"/>
            <a:ext cx="4830325" cy="2673150"/>
          </a:xfrm>
        </p:spPr>
        <p:txBody>
          <a:bodyPr/>
          <a:lstStyle/>
          <a:p>
            <a:r>
              <a:rPr lang="en-US" sz="1600" b="1" dirty="0"/>
              <a:t>State-of-the-art real-time object detection</a:t>
            </a:r>
          </a:p>
          <a:p>
            <a:r>
              <a:rPr lang="en-US" sz="1600" b="1" dirty="0"/>
              <a:t>Improved accuracy and speed</a:t>
            </a:r>
          </a:p>
          <a:p>
            <a:r>
              <a:rPr lang="en-US" sz="1600" b="1" dirty="0"/>
              <a:t>Supports detection, segmentation, and classification</a:t>
            </a:r>
          </a:p>
          <a:p>
            <a:r>
              <a:rPr lang="en-US" sz="1600" b="1" dirty="0"/>
              <a:t>Easy training and deployment with </a:t>
            </a:r>
            <a:r>
              <a:rPr lang="en-US" sz="1600" b="1" dirty="0" err="1"/>
              <a:t>Ultralytics</a:t>
            </a:r>
            <a:endParaRPr lang="en-US" sz="1600" b="1" dirty="0"/>
          </a:p>
          <a:p>
            <a:r>
              <a:rPr lang="en-US" sz="1600" b="1" dirty="0"/>
              <a:t>Optimized for ONNX, </a:t>
            </a:r>
            <a:r>
              <a:rPr lang="en-US" sz="1600" b="1" dirty="0" err="1"/>
              <a:t>TensorRT</a:t>
            </a:r>
            <a:r>
              <a:rPr lang="en-US" sz="1600" b="1" dirty="0"/>
              <a:t>, and mobile devices</a:t>
            </a:r>
            <a:endParaRPr lang="ar-EG" sz="1600" b="1" dirty="0"/>
          </a:p>
        </p:txBody>
      </p:sp>
    </p:spTree>
    <p:extLst>
      <p:ext uri="{BB962C8B-B14F-4D97-AF65-F5344CB8AC3E}">
        <p14:creationId xmlns:p14="http://schemas.microsoft.com/office/powerpoint/2010/main" val="69030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8C94-CDF4-BD4C-522F-C75306284D2D}"/>
              </a:ext>
            </a:extLst>
          </p:cNvPr>
          <p:cNvSpPr>
            <a:spLocks noGrp="1"/>
          </p:cNvSpPr>
          <p:nvPr>
            <p:ph type="title"/>
          </p:nvPr>
        </p:nvSpPr>
        <p:spPr/>
        <p:txBody>
          <a:bodyPr/>
          <a:lstStyle/>
          <a:p>
            <a:r>
              <a:rPr lang="en-US" dirty="0" err="1"/>
              <a:t>mAP</a:t>
            </a:r>
            <a:r>
              <a:rPr lang="en-US" dirty="0"/>
              <a:t> after Training </a:t>
            </a:r>
            <a:endParaRPr lang="ar-EG" dirty="0"/>
          </a:p>
        </p:txBody>
      </p:sp>
      <p:pic>
        <p:nvPicPr>
          <p:cNvPr id="10" name="Picture 9" descr="A black and white screen with numbers&#10;&#10;Description automatically generated">
            <a:extLst>
              <a:ext uri="{FF2B5EF4-FFF2-40B4-BE49-F238E27FC236}">
                <a16:creationId xmlns:a16="http://schemas.microsoft.com/office/drawing/2014/main" id="{2DD062B0-5958-BA81-EF73-27B259777833}"/>
              </a:ext>
            </a:extLst>
          </p:cNvPr>
          <p:cNvPicPr>
            <a:picLocks noChangeAspect="1"/>
          </p:cNvPicPr>
          <p:nvPr/>
        </p:nvPicPr>
        <p:blipFill>
          <a:blip r:embed="rId2"/>
          <a:stretch>
            <a:fillRect/>
          </a:stretch>
        </p:blipFill>
        <p:spPr>
          <a:xfrm>
            <a:off x="574406" y="1771558"/>
            <a:ext cx="7995187" cy="1857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01211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D298A0F9-512D-59E4-4FA9-E6C47046CF9E}"/>
            </a:ext>
          </a:extLst>
        </p:cNvPr>
        <p:cNvGrpSpPr/>
        <p:nvPr/>
      </p:nvGrpSpPr>
      <p:grpSpPr>
        <a:xfrm>
          <a:off x="0" y="0"/>
          <a:ext cx="0" cy="0"/>
          <a:chOff x="0" y="0"/>
          <a:chExt cx="0" cy="0"/>
        </a:xfrm>
      </p:grpSpPr>
      <p:sp>
        <p:nvSpPr>
          <p:cNvPr id="367" name="Google Shape;367;p32">
            <a:extLst>
              <a:ext uri="{FF2B5EF4-FFF2-40B4-BE49-F238E27FC236}">
                <a16:creationId xmlns:a16="http://schemas.microsoft.com/office/drawing/2014/main" id="{2103EC5D-14D0-F646-5AB8-B67DA1E596E8}"/>
              </a:ext>
            </a:extLst>
          </p:cNvPr>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r>
              <a:rPr lang="en-US" dirty="0"/>
              <a:t>Milestone 2</a:t>
            </a:r>
            <a:br>
              <a:rPr lang="en-US" dirty="0"/>
            </a:br>
            <a:r>
              <a:rPr lang="en-US" sz="1800" dirty="0"/>
              <a:t>Deployment and Real-Time Testing </a:t>
            </a:r>
            <a:r>
              <a:rPr lang="en-US" dirty="0"/>
              <a:t/>
            </a:r>
            <a:br>
              <a:rPr lang="en-US" dirty="0"/>
            </a:br>
            <a:r>
              <a:rPr lang="en-US" dirty="0"/>
              <a:t/>
            </a:r>
            <a:br>
              <a:rPr lang="en-US" dirty="0"/>
            </a:br>
            <a:endParaRPr dirty="0"/>
          </a:p>
        </p:txBody>
      </p:sp>
      <p:sp>
        <p:nvSpPr>
          <p:cNvPr id="368" name="Google Shape;368;p32">
            <a:extLst>
              <a:ext uri="{FF2B5EF4-FFF2-40B4-BE49-F238E27FC236}">
                <a16:creationId xmlns:a16="http://schemas.microsoft.com/office/drawing/2014/main" id="{0FB4A1F1-9136-26E6-B5AA-59738D15436F}"/>
              </a:ext>
            </a:extLst>
          </p:cNvPr>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369" name="Google Shape;369;p32">
            <a:extLst>
              <a:ext uri="{FF2B5EF4-FFF2-40B4-BE49-F238E27FC236}">
                <a16:creationId xmlns:a16="http://schemas.microsoft.com/office/drawing/2014/main" id="{92A43F7C-C23B-7846-8DAC-96C81416017F}"/>
              </a:ext>
            </a:extLst>
          </p:cNvPr>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a:extLst>
              <a:ext uri="{FF2B5EF4-FFF2-40B4-BE49-F238E27FC236}">
                <a16:creationId xmlns:a16="http://schemas.microsoft.com/office/drawing/2014/main" id="{48EBC750-8324-210F-0BB0-A09F3F21C56E}"/>
              </a:ext>
            </a:extLst>
          </p:cNvPr>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a:extLst>
              <a:ext uri="{FF2B5EF4-FFF2-40B4-BE49-F238E27FC236}">
                <a16:creationId xmlns:a16="http://schemas.microsoft.com/office/drawing/2014/main" id="{CE0BF1B4-37DB-C1D0-382D-27DDBFDBAD32}"/>
              </a:ext>
            </a:extLst>
          </p:cNvPr>
          <p:cNvPicPr preferRelativeResize="0"/>
          <p:nvPr/>
        </p:nvPicPr>
        <p:blipFill>
          <a:blip r:embed="rId5">
            <a:alphaModFix/>
          </a:blip>
          <a:stretch>
            <a:fillRect/>
          </a:stretch>
        </p:blipFill>
        <p:spPr>
          <a:xfrm>
            <a:off x="2587078" y="3252762"/>
            <a:ext cx="1250686" cy="1471946"/>
          </a:xfrm>
          <a:prstGeom prst="rect">
            <a:avLst/>
          </a:prstGeom>
          <a:noFill/>
          <a:ln>
            <a:noFill/>
          </a:ln>
        </p:spPr>
      </p:pic>
    </p:spTree>
    <p:extLst>
      <p:ext uri="{BB962C8B-B14F-4D97-AF65-F5344CB8AC3E}">
        <p14:creationId xmlns:p14="http://schemas.microsoft.com/office/powerpoint/2010/main" val="984893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B938-B8B8-AD20-F86B-A8344AA23348}"/>
              </a:ext>
            </a:extLst>
          </p:cNvPr>
          <p:cNvSpPr>
            <a:spLocks noGrp="1"/>
          </p:cNvSpPr>
          <p:nvPr>
            <p:ph type="title"/>
          </p:nvPr>
        </p:nvSpPr>
        <p:spPr/>
        <p:txBody>
          <a:bodyPr/>
          <a:lstStyle/>
          <a:p>
            <a:r>
              <a:rPr lang="en-US" dirty="0"/>
              <a:t>Convert from pt to </a:t>
            </a:r>
            <a:r>
              <a:rPr lang="en-US" dirty="0" err="1"/>
              <a:t>onnx</a:t>
            </a:r>
            <a:r>
              <a:rPr lang="en-US" dirty="0"/>
              <a:t> </a:t>
            </a:r>
            <a:endParaRPr lang="ar-EG" dirty="0"/>
          </a:p>
        </p:txBody>
      </p:sp>
      <p:sp>
        <p:nvSpPr>
          <p:cNvPr id="3" name="Subtitle 2">
            <a:extLst>
              <a:ext uri="{FF2B5EF4-FFF2-40B4-BE49-F238E27FC236}">
                <a16:creationId xmlns:a16="http://schemas.microsoft.com/office/drawing/2014/main" id="{31EE8E7F-E014-C213-F65E-92BB20298372}"/>
              </a:ext>
            </a:extLst>
          </p:cNvPr>
          <p:cNvSpPr>
            <a:spLocks noGrp="1"/>
          </p:cNvSpPr>
          <p:nvPr>
            <p:ph type="subTitle" idx="1"/>
          </p:nvPr>
        </p:nvSpPr>
        <p:spPr/>
        <p:txBody>
          <a:bodyPr/>
          <a:lstStyle/>
          <a:p>
            <a:pPr marL="152400" indent="0">
              <a:buNone/>
            </a:pPr>
            <a:r>
              <a:rPr lang="en-US" sz="1200" b="1" dirty="0">
                <a:latin typeface="Lucida Fax" panose="02060602050505020204" pitchFamily="18" charset="0"/>
              </a:rPr>
              <a:t>Why Convert?!</a:t>
            </a:r>
          </a:p>
          <a:p>
            <a:pPr marL="152400" indent="0">
              <a:buNone/>
            </a:pPr>
            <a:r>
              <a:rPr lang="en-US" b="1" dirty="0">
                <a:latin typeface="Lucida Fax" panose="02060602050505020204" pitchFamily="18" charset="0"/>
              </a:rPr>
              <a:t> </a:t>
            </a:r>
            <a:r>
              <a:rPr lang="en-US" dirty="0"/>
              <a:t/>
            </a:r>
            <a:br>
              <a:rPr lang="en-US" dirty="0"/>
            </a:br>
            <a:r>
              <a:rPr lang="en-US" dirty="0"/>
              <a:t>ONNX (Open Neural Network Exchange) allows models trained in </a:t>
            </a:r>
            <a:r>
              <a:rPr lang="en-US" dirty="0" err="1"/>
              <a:t>PyTorch</a:t>
            </a:r>
            <a:r>
              <a:rPr lang="en-US" dirty="0"/>
              <a:t> to be used in other environments like </a:t>
            </a:r>
            <a:r>
              <a:rPr lang="en-US" b="1" dirty="0" err="1"/>
              <a:t>TensorRT</a:t>
            </a:r>
            <a:r>
              <a:rPr lang="en-US" dirty="0"/>
              <a:t>, </a:t>
            </a:r>
            <a:r>
              <a:rPr lang="en-US" b="1" dirty="0"/>
              <a:t>OpenCV</a:t>
            </a:r>
            <a:r>
              <a:rPr lang="en-US" dirty="0"/>
              <a:t>, or </a:t>
            </a:r>
            <a:r>
              <a:rPr lang="en-US" b="1" dirty="0"/>
              <a:t>mobile/edge devices</a:t>
            </a:r>
            <a:r>
              <a:rPr lang="en-US" dirty="0"/>
              <a:t>.</a:t>
            </a:r>
            <a:endParaRPr lang="en-US" b="1" dirty="0">
              <a:latin typeface="Lucida Fax" panose="02060602050505020204" pitchFamily="18" charset="0"/>
            </a:endParaRPr>
          </a:p>
          <a:p>
            <a:pPr marL="152400" indent="0">
              <a:buNone/>
            </a:pPr>
            <a:endParaRPr lang="en-US" sz="1200" b="1" dirty="0">
              <a:latin typeface="Lucida Fax" panose="02060602050505020204" pitchFamily="18" charset="0"/>
            </a:endParaRPr>
          </a:p>
          <a:p>
            <a:pPr marL="152400" indent="0">
              <a:buNone/>
            </a:pPr>
            <a:r>
              <a:rPr lang="en-US" b="1" dirty="0">
                <a:latin typeface="Lucida Fax" panose="02060602050505020204" pitchFamily="18" charset="0"/>
              </a:rPr>
              <a:t>Benefits</a:t>
            </a:r>
          </a:p>
          <a:p>
            <a:endParaRPr lang="en-US" b="1" dirty="0"/>
          </a:p>
          <a:p>
            <a:pPr>
              <a:buFont typeface="Arial" panose="020B0604020202020204" pitchFamily="34" charset="0"/>
              <a:buChar char="•"/>
            </a:pPr>
            <a:r>
              <a:rPr lang="en-US" b="1" dirty="0"/>
              <a:t>Cross-platform compatibility</a:t>
            </a:r>
          </a:p>
          <a:p>
            <a:pPr>
              <a:buFont typeface="Arial" panose="020B0604020202020204" pitchFamily="34" charset="0"/>
              <a:buChar char="•"/>
            </a:pPr>
            <a:r>
              <a:rPr lang="en-US" b="1" dirty="0"/>
              <a:t>Optimization support (e.g., </a:t>
            </a:r>
            <a:r>
              <a:rPr lang="en-US" b="1" dirty="0" err="1"/>
              <a:t>TensorRT</a:t>
            </a:r>
            <a:r>
              <a:rPr lang="en-US" b="1" dirty="0"/>
              <a:t>)</a:t>
            </a:r>
          </a:p>
          <a:p>
            <a:pPr>
              <a:buFont typeface="Arial" panose="020B0604020202020204" pitchFamily="34" charset="0"/>
              <a:buChar char="•"/>
            </a:pPr>
            <a:r>
              <a:rPr lang="en-US" b="1" dirty="0"/>
              <a:t>Easy deployment to edge devices</a:t>
            </a:r>
          </a:p>
          <a:p>
            <a:pPr marL="152400" indent="0">
              <a:buNone/>
            </a:pPr>
            <a:r>
              <a:rPr lang="en-US" sz="1200" b="1" dirty="0">
                <a:latin typeface="Lucida Fax" panose="02060602050505020204" pitchFamily="18" charset="0"/>
              </a:rPr>
              <a:t/>
            </a:r>
            <a:br>
              <a:rPr lang="en-US" sz="1200" b="1" dirty="0">
                <a:latin typeface="Lucida Fax" panose="02060602050505020204" pitchFamily="18" charset="0"/>
              </a:rPr>
            </a:br>
            <a:endParaRPr lang="ar-EG" dirty="0"/>
          </a:p>
        </p:txBody>
      </p:sp>
      <p:pic>
        <p:nvPicPr>
          <p:cNvPr id="10" name="Picture 9" descr="A close up of a logo&#10;&#10;Description automatically generated">
            <a:extLst>
              <a:ext uri="{FF2B5EF4-FFF2-40B4-BE49-F238E27FC236}">
                <a16:creationId xmlns:a16="http://schemas.microsoft.com/office/drawing/2014/main" id="{B8F16564-FC07-322C-E7DA-B53914AF2BF2}"/>
              </a:ext>
            </a:extLst>
          </p:cNvPr>
          <p:cNvPicPr>
            <a:picLocks noChangeAspect="1"/>
          </p:cNvPicPr>
          <p:nvPr/>
        </p:nvPicPr>
        <p:blipFill>
          <a:blip r:embed="rId2"/>
          <a:stretch>
            <a:fillRect/>
          </a:stretch>
        </p:blipFill>
        <p:spPr>
          <a:xfrm>
            <a:off x="5643725" y="1047750"/>
            <a:ext cx="2876550" cy="2876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1498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BF29-66AB-4577-77E3-6083539593BE}"/>
              </a:ext>
            </a:extLst>
          </p:cNvPr>
          <p:cNvSpPr>
            <a:spLocks noGrp="1"/>
          </p:cNvSpPr>
          <p:nvPr>
            <p:ph type="title"/>
          </p:nvPr>
        </p:nvSpPr>
        <p:spPr/>
        <p:txBody>
          <a:bodyPr/>
          <a:lstStyle/>
          <a:p>
            <a:r>
              <a:rPr lang="en-US" dirty="0"/>
              <a:t>Model Deployment using </a:t>
            </a:r>
            <a:r>
              <a:rPr lang="en-US" dirty="0" err="1"/>
              <a:t>Streamlit</a:t>
            </a:r>
            <a:endParaRPr lang="ar-EG" dirty="0"/>
          </a:p>
        </p:txBody>
      </p:sp>
      <p:pic>
        <p:nvPicPr>
          <p:cNvPr id="6" name="Picture 5" descr="A red paper boat with black text&#10;&#10;Description automatically generated">
            <a:extLst>
              <a:ext uri="{FF2B5EF4-FFF2-40B4-BE49-F238E27FC236}">
                <a16:creationId xmlns:a16="http://schemas.microsoft.com/office/drawing/2014/main" id="{DD1F0705-D5EF-6D1B-F6FF-CCC829F2DC3F}"/>
              </a:ext>
            </a:extLst>
          </p:cNvPr>
          <p:cNvPicPr>
            <a:picLocks noChangeAspect="1"/>
          </p:cNvPicPr>
          <p:nvPr/>
        </p:nvPicPr>
        <p:blipFill>
          <a:blip r:embed="rId2"/>
          <a:stretch>
            <a:fillRect/>
          </a:stretch>
        </p:blipFill>
        <p:spPr>
          <a:xfrm>
            <a:off x="5567393" y="1513025"/>
            <a:ext cx="3215808" cy="1881417"/>
          </a:xfrm>
          <a:prstGeom prst="roundRect">
            <a:avLst>
              <a:gd name="adj" fmla="val 16667"/>
            </a:avLst>
          </a:prstGeom>
          <a:gradFill>
            <a:gsLst>
              <a:gs pos="56000">
                <a:schemeClr val="accent1">
                  <a:lumMod val="5000"/>
                  <a:lumOff val="95000"/>
                </a:schemeClr>
              </a:gs>
              <a:gs pos="100000">
                <a:schemeClr val="accent1">
                  <a:lumMod val="45000"/>
                  <a:lumOff val="55000"/>
                </a:schemeClr>
              </a:gs>
              <a:gs pos="56000">
                <a:schemeClr val="accent1">
                  <a:lumMod val="45000"/>
                  <a:lumOff val="55000"/>
                </a:schemeClr>
              </a:gs>
              <a:gs pos="63308">
                <a:srgbClr val="D3DDF1"/>
              </a:gs>
              <a:gs pos="81000">
                <a:schemeClr val="accent1">
                  <a:lumMod val="30000"/>
                  <a:lumOff val="70000"/>
                </a:schemeClr>
              </a:gs>
            </a:gsLst>
            <a:lin ang="5400000" scaled="1"/>
          </a:gra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Subtitle 2">
            <a:extLst>
              <a:ext uri="{FF2B5EF4-FFF2-40B4-BE49-F238E27FC236}">
                <a16:creationId xmlns:a16="http://schemas.microsoft.com/office/drawing/2014/main" id="{A1E32151-44D0-CCBB-A89E-D89EF2E9C11E}"/>
              </a:ext>
            </a:extLst>
          </p:cNvPr>
          <p:cNvSpPr>
            <a:spLocks noGrp="1"/>
          </p:cNvSpPr>
          <p:nvPr>
            <p:ph type="subTitle" idx="1"/>
          </p:nvPr>
        </p:nvSpPr>
        <p:spPr>
          <a:xfrm>
            <a:off x="713225" y="1651200"/>
            <a:ext cx="4294800" cy="2298300"/>
          </a:xfrm>
        </p:spPr>
        <p:txBody>
          <a:bodyPr/>
          <a:lstStyle/>
          <a:p>
            <a:pPr marL="152400" indent="0">
              <a:buNone/>
            </a:pPr>
            <a:r>
              <a:rPr lang="en-US" b="1" dirty="0">
                <a:latin typeface="Lucida Fax" panose="02060602050505020204" pitchFamily="18" charset="0"/>
              </a:rPr>
              <a:t>What is </a:t>
            </a:r>
            <a:r>
              <a:rPr lang="en-US" b="1" dirty="0" err="1">
                <a:latin typeface="Lucida Fax" panose="02060602050505020204" pitchFamily="18" charset="0"/>
              </a:rPr>
              <a:t>Streamlit</a:t>
            </a:r>
            <a:r>
              <a:rPr lang="en-US" sz="1200" b="1" dirty="0">
                <a:latin typeface="Lucida Fax" panose="02060602050505020204" pitchFamily="18" charset="0"/>
              </a:rPr>
              <a:t>?</a:t>
            </a:r>
          </a:p>
          <a:p>
            <a:pPr marL="152400" indent="0">
              <a:buNone/>
            </a:pPr>
            <a:r>
              <a:rPr lang="en-US" dirty="0"/>
              <a:t/>
            </a:r>
            <a:br>
              <a:rPr lang="en-US" dirty="0"/>
            </a:br>
            <a:r>
              <a:rPr lang="en-US" dirty="0" err="1"/>
              <a:t>Streamlit</a:t>
            </a:r>
            <a:r>
              <a:rPr lang="en-US" dirty="0"/>
              <a:t> is an open-source Python framework that allows you to quickly turn machine learning models into interactive web applications with minimal code.</a:t>
            </a:r>
          </a:p>
          <a:p>
            <a:pPr marL="152400" indent="0">
              <a:buNone/>
            </a:pPr>
            <a:endParaRPr lang="en-US" sz="1200" b="1" dirty="0">
              <a:latin typeface="Lucida Fax" panose="02060602050505020204" pitchFamily="18" charset="0"/>
            </a:endParaRPr>
          </a:p>
          <a:p>
            <a:pPr marL="152400" indent="0">
              <a:buNone/>
            </a:pPr>
            <a:r>
              <a:rPr lang="en-US" b="1" dirty="0">
                <a:latin typeface="Lucida Fax" panose="02060602050505020204" pitchFamily="18" charset="0"/>
              </a:rPr>
              <a:t>Benefits</a:t>
            </a:r>
          </a:p>
          <a:p>
            <a:r>
              <a:rPr lang="en-US" b="1" dirty="0"/>
              <a:t>Fast and easy to build an interactive UI</a:t>
            </a:r>
          </a:p>
          <a:p>
            <a:r>
              <a:rPr lang="en-US" b="1" dirty="0"/>
              <a:t>Requires no front-end experience </a:t>
            </a:r>
          </a:p>
          <a:p>
            <a:r>
              <a:rPr lang="en-US" b="1" dirty="0"/>
              <a:t>Greats for demos , internal tools , and quick prototyping </a:t>
            </a:r>
          </a:p>
          <a:p>
            <a:pPr marL="152400" indent="0">
              <a:buNone/>
            </a:pPr>
            <a:r>
              <a:rPr lang="en-US" sz="1200" b="1" dirty="0">
                <a:latin typeface="Lucida Fax" panose="02060602050505020204" pitchFamily="18" charset="0"/>
              </a:rPr>
              <a:t/>
            </a:r>
            <a:br>
              <a:rPr lang="en-US" sz="1200" b="1" dirty="0">
                <a:latin typeface="Lucida Fax" panose="02060602050505020204" pitchFamily="18" charset="0"/>
              </a:rPr>
            </a:br>
            <a:endParaRPr lang="ar-EG" dirty="0"/>
          </a:p>
        </p:txBody>
      </p:sp>
    </p:spTree>
    <p:extLst>
      <p:ext uri="{BB962C8B-B14F-4D97-AF65-F5344CB8AC3E}">
        <p14:creationId xmlns:p14="http://schemas.microsoft.com/office/powerpoint/2010/main" val="472556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2C41-68D0-5CC9-9341-07C8A4F74792}"/>
              </a:ext>
            </a:extLst>
          </p:cNvPr>
          <p:cNvSpPr>
            <a:spLocks noGrp="1"/>
          </p:cNvSpPr>
          <p:nvPr>
            <p:ph type="title"/>
          </p:nvPr>
        </p:nvSpPr>
        <p:spPr/>
        <p:txBody>
          <a:bodyPr/>
          <a:lstStyle/>
          <a:p>
            <a:r>
              <a:rPr lang="en-US" dirty="0"/>
              <a:t>User Interface </a:t>
            </a:r>
            <a:endParaRPr lang="ar-EG" dirty="0"/>
          </a:p>
        </p:txBody>
      </p:sp>
      <p:pic>
        <p:nvPicPr>
          <p:cNvPr id="6" name="Picture 5">
            <a:extLst>
              <a:ext uri="{FF2B5EF4-FFF2-40B4-BE49-F238E27FC236}">
                <a16:creationId xmlns:a16="http://schemas.microsoft.com/office/drawing/2014/main" id="{13F861A2-64D2-E60A-D355-721434B4654E}"/>
              </a:ext>
            </a:extLst>
          </p:cNvPr>
          <p:cNvPicPr>
            <a:picLocks noChangeAspect="1"/>
          </p:cNvPicPr>
          <p:nvPr/>
        </p:nvPicPr>
        <p:blipFill>
          <a:blip r:embed="rId2"/>
          <a:srcRect t="11667" b="5185"/>
          <a:stretch/>
        </p:blipFill>
        <p:spPr>
          <a:xfrm>
            <a:off x="1366837" y="1304925"/>
            <a:ext cx="6410325" cy="29981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04703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Our Team </a:t>
            </a:r>
            <a:endParaRPr dirty="0"/>
          </a:p>
        </p:txBody>
      </p:sp>
      <p:sp>
        <p:nvSpPr>
          <p:cNvPr id="344" name="Google Shape;344;p30"/>
          <p:cNvSpPr txBox="1">
            <a:spLocks noGrp="1"/>
          </p:cNvSpPr>
          <p:nvPr>
            <p:ph type="subTitle" idx="1"/>
          </p:nvPr>
        </p:nvSpPr>
        <p:spPr>
          <a:xfrm>
            <a:off x="1372619" y="3017889"/>
            <a:ext cx="3966255" cy="447600"/>
          </a:xfrm>
          <a:prstGeom prst="rect">
            <a:avLst/>
          </a:prstGeom>
        </p:spPr>
        <p:txBody>
          <a:bodyPr spcFirstLastPara="1" wrap="square" lIns="91425" tIns="91425" rIns="91425" bIns="91425" anchor="t" anchorCtr="0">
            <a:noAutofit/>
          </a:bodyPr>
          <a:lstStyle/>
          <a:p>
            <a:pPr marL="0" lvl="0" indent="0"/>
            <a:r>
              <a:rPr lang="en-US" dirty="0"/>
              <a:t>Mohamed </a:t>
            </a:r>
            <a:r>
              <a:rPr lang="en-US" dirty="0" err="1"/>
              <a:t>Hisham</a:t>
            </a:r>
            <a:r>
              <a:rPr lang="en-US" dirty="0"/>
              <a:t> Anwar</a:t>
            </a:r>
            <a:endParaRPr dirty="0"/>
          </a:p>
        </p:txBody>
      </p:sp>
      <p:sp>
        <p:nvSpPr>
          <p:cNvPr id="345" name="Google Shape;345;p30"/>
          <p:cNvSpPr txBox="1">
            <a:spLocks noGrp="1"/>
          </p:cNvSpPr>
          <p:nvPr>
            <p:ph type="subTitle" idx="8"/>
          </p:nvPr>
        </p:nvSpPr>
        <p:spPr>
          <a:xfrm>
            <a:off x="1372619" y="1455756"/>
            <a:ext cx="3407445"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Elham Hamed Mahmoud</a:t>
            </a:r>
            <a:endParaRPr dirty="0"/>
          </a:p>
        </p:txBody>
      </p:sp>
      <p:sp>
        <p:nvSpPr>
          <p:cNvPr id="347" name="Google Shape;347;p30"/>
          <p:cNvSpPr txBox="1">
            <a:spLocks noGrp="1"/>
          </p:cNvSpPr>
          <p:nvPr>
            <p:ph type="subTitle" idx="13"/>
          </p:nvPr>
        </p:nvSpPr>
        <p:spPr>
          <a:xfrm>
            <a:off x="1456303" y="2117587"/>
            <a:ext cx="3972040" cy="447600"/>
          </a:xfrm>
          <a:prstGeom prst="rect">
            <a:avLst/>
          </a:prstGeom>
        </p:spPr>
        <p:txBody>
          <a:bodyPr spcFirstLastPara="1" wrap="square" lIns="91425" tIns="91425" rIns="91425" bIns="91425" anchor="t" anchorCtr="0">
            <a:noAutofit/>
          </a:bodyPr>
          <a:lstStyle/>
          <a:p>
            <a:pPr marL="0" lvl="0" indent="0" algn="l"/>
            <a:r>
              <a:rPr lang="en-US" dirty="0" err="1"/>
              <a:t>Mennatullah</a:t>
            </a:r>
            <a:r>
              <a:rPr lang="en-US" dirty="0"/>
              <a:t> Yasser </a:t>
            </a:r>
            <a:r>
              <a:rPr lang="en-US" dirty="0" err="1"/>
              <a:t>Nabile</a:t>
            </a:r>
            <a:endParaRPr lang="en-US" dirty="0"/>
          </a:p>
        </p:txBody>
      </p:sp>
      <p:pic>
        <p:nvPicPr>
          <p:cNvPr id="350" name="Google Shape;350;p30"/>
          <p:cNvPicPr preferRelativeResize="0"/>
          <p:nvPr/>
        </p:nvPicPr>
        <p:blipFill>
          <a:blip r:embed="rId3">
            <a:alphaModFix/>
          </a:blip>
          <a:stretch>
            <a:fillRect/>
          </a:stretch>
        </p:blipFill>
        <p:spPr>
          <a:xfrm>
            <a:off x="6690524" y="-3576974"/>
            <a:ext cx="568200" cy="2039373"/>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63;p48">
            <a:extLst>
              <a:ext uri="{FF2B5EF4-FFF2-40B4-BE49-F238E27FC236}">
                <a16:creationId xmlns:a16="http://schemas.microsoft.com/office/drawing/2014/main" id="{37DA731E-7D11-2AD8-7CC8-B5AC1202C6CB}"/>
              </a:ext>
            </a:extLst>
          </p:cNvPr>
          <p:cNvPicPr preferRelativeResize="0"/>
          <p:nvPr/>
        </p:nvPicPr>
        <p:blipFill>
          <a:blip r:embed="rId2">
            <a:alphaModFix/>
          </a:blip>
          <a:stretch>
            <a:fillRect/>
          </a:stretch>
        </p:blipFill>
        <p:spPr>
          <a:xfrm>
            <a:off x="4524786" y="3966150"/>
            <a:ext cx="130225" cy="978177"/>
          </a:xfrm>
          <a:prstGeom prst="rect">
            <a:avLst/>
          </a:prstGeom>
          <a:noFill/>
          <a:ln>
            <a:noFill/>
          </a:ln>
        </p:spPr>
      </p:pic>
      <p:pic>
        <p:nvPicPr>
          <p:cNvPr id="6" name="Google Shape;666;p48">
            <a:extLst>
              <a:ext uri="{FF2B5EF4-FFF2-40B4-BE49-F238E27FC236}">
                <a16:creationId xmlns:a16="http://schemas.microsoft.com/office/drawing/2014/main" id="{099CB421-8C9C-BA5B-0FA6-D7EC33544E95}"/>
              </a:ext>
            </a:extLst>
          </p:cNvPr>
          <p:cNvPicPr preferRelativeResize="0"/>
          <p:nvPr/>
        </p:nvPicPr>
        <p:blipFill rotWithShape="1">
          <a:blip r:embed="rId3">
            <a:alphaModFix/>
          </a:blip>
          <a:srcRect r="13666"/>
          <a:stretch/>
        </p:blipFill>
        <p:spPr>
          <a:xfrm flipH="1">
            <a:off x="1720910" y="4048404"/>
            <a:ext cx="2189851" cy="895923"/>
          </a:xfrm>
          <a:prstGeom prst="rect">
            <a:avLst/>
          </a:prstGeom>
          <a:noFill/>
          <a:ln>
            <a:noFill/>
          </a:ln>
        </p:spPr>
      </p:pic>
      <p:pic>
        <p:nvPicPr>
          <p:cNvPr id="7" name="Google Shape;667;p48">
            <a:extLst>
              <a:ext uri="{FF2B5EF4-FFF2-40B4-BE49-F238E27FC236}">
                <a16:creationId xmlns:a16="http://schemas.microsoft.com/office/drawing/2014/main" id="{2029F717-4998-CE1B-0F7C-83E1B87A4ECA}"/>
              </a:ext>
            </a:extLst>
          </p:cNvPr>
          <p:cNvPicPr preferRelativeResize="0"/>
          <p:nvPr/>
        </p:nvPicPr>
        <p:blipFill>
          <a:blip r:embed="rId4">
            <a:alphaModFix/>
          </a:blip>
          <a:stretch>
            <a:fillRect/>
          </a:stretch>
        </p:blipFill>
        <p:spPr>
          <a:xfrm>
            <a:off x="4938162" y="4094800"/>
            <a:ext cx="2534950" cy="867725"/>
          </a:xfrm>
          <a:prstGeom prst="rect">
            <a:avLst/>
          </a:prstGeom>
          <a:noFill/>
          <a:ln>
            <a:noFill/>
          </a:ln>
        </p:spPr>
      </p:pic>
      <p:pic>
        <p:nvPicPr>
          <p:cNvPr id="14" name="Picture 13" descr="A group of cars on a road&#10;&#10;Description automatically generated">
            <a:extLst>
              <a:ext uri="{FF2B5EF4-FFF2-40B4-BE49-F238E27FC236}">
                <a16:creationId xmlns:a16="http://schemas.microsoft.com/office/drawing/2014/main" id="{0C70C0A2-1E67-4A5C-C3D8-1051581466EC}"/>
              </a:ext>
            </a:extLst>
          </p:cNvPr>
          <p:cNvPicPr>
            <a:picLocks noChangeAspect="1"/>
          </p:cNvPicPr>
          <p:nvPr/>
        </p:nvPicPr>
        <p:blipFill>
          <a:blip r:embed="rId5"/>
          <a:stretch>
            <a:fillRect/>
          </a:stretch>
        </p:blipFill>
        <p:spPr>
          <a:xfrm>
            <a:off x="909638" y="762000"/>
            <a:ext cx="7324724" cy="28076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2207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48"/>
          <p:cNvPicPr preferRelativeResize="0"/>
          <p:nvPr/>
        </p:nvPicPr>
        <p:blipFill>
          <a:blip r:embed="rId3">
            <a:alphaModFix/>
          </a:blip>
          <a:stretch>
            <a:fillRect/>
          </a:stretch>
        </p:blipFill>
        <p:spPr>
          <a:xfrm>
            <a:off x="4300200" y="2937450"/>
            <a:ext cx="411700" cy="1265276"/>
          </a:xfrm>
          <a:prstGeom prst="rect">
            <a:avLst/>
          </a:prstGeom>
          <a:noFill/>
          <a:ln>
            <a:noFill/>
          </a:ln>
        </p:spPr>
      </p:pic>
      <p:pic>
        <p:nvPicPr>
          <p:cNvPr id="666" name="Google Shape;666;p48"/>
          <p:cNvPicPr preferRelativeResize="0"/>
          <p:nvPr/>
        </p:nvPicPr>
        <p:blipFill rotWithShape="1">
          <a:blip r:embed="rId4">
            <a:alphaModFix/>
          </a:blip>
          <a:srcRect r="13666"/>
          <a:stretch/>
        </p:blipFill>
        <p:spPr>
          <a:xfrm flipH="1">
            <a:off x="1210574" y="2856927"/>
            <a:ext cx="2782950" cy="1728249"/>
          </a:xfrm>
          <a:prstGeom prst="rect">
            <a:avLst/>
          </a:prstGeom>
          <a:noFill/>
          <a:ln>
            <a:noFill/>
          </a:ln>
        </p:spPr>
      </p:pic>
      <p:pic>
        <p:nvPicPr>
          <p:cNvPr id="667" name="Google Shape;667;p48"/>
          <p:cNvPicPr preferRelativeResize="0"/>
          <p:nvPr/>
        </p:nvPicPr>
        <p:blipFill>
          <a:blip r:embed="rId5">
            <a:alphaModFix/>
          </a:blip>
          <a:stretch>
            <a:fillRect/>
          </a:stretch>
        </p:blipFill>
        <p:spPr>
          <a:xfrm>
            <a:off x="4713575" y="3066100"/>
            <a:ext cx="3427277" cy="1537901"/>
          </a:xfrm>
          <a:prstGeom prst="rect">
            <a:avLst/>
          </a:prstGeom>
          <a:noFill/>
          <a:ln>
            <a:noFill/>
          </a:ln>
        </p:spPr>
      </p:pic>
      <p:sp>
        <p:nvSpPr>
          <p:cNvPr id="6" name="Google Shape;637;p47">
            <a:extLst>
              <a:ext uri="{FF2B5EF4-FFF2-40B4-BE49-F238E27FC236}">
                <a16:creationId xmlns:a16="http://schemas.microsoft.com/office/drawing/2014/main" id="{AA2CA0ED-846B-E5E6-B1F2-0FE0080E2961}"/>
              </a:ext>
            </a:extLst>
          </p:cNvPr>
          <p:cNvSpPr txBox="1">
            <a:spLocks noGrp="1"/>
          </p:cNvSpPr>
          <p:nvPr>
            <p:ph type="title"/>
          </p:nvPr>
        </p:nvSpPr>
        <p:spPr>
          <a:xfrm>
            <a:off x="2938362" y="1413725"/>
            <a:ext cx="3267275"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38" name="Google Shape;338;p30"/>
          <p:cNvSpPr txBox="1">
            <a:spLocks noGrp="1"/>
          </p:cNvSpPr>
          <p:nvPr>
            <p:ph type="title" idx="2"/>
          </p:nvPr>
        </p:nvSpPr>
        <p:spPr>
          <a:xfrm>
            <a:off x="720002" y="1780973"/>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9" name="Google Shape;339;p30"/>
          <p:cNvSpPr txBox="1">
            <a:spLocks noGrp="1"/>
          </p:cNvSpPr>
          <p:nvPr>
            <p:ph type="title" idx="3"/>
          </p:nvPr>
        </p:nvSpPr>
        <p:spPr>
          <a:xfrm>
            <a:off x="7674177" y="1780969"/>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0" name="Google Shape;340;p30"/>
          <p:cNvSpPr txBox="1">
            <a:spLocks noGrp="1"/>
          </p:cNvSpPr>
          <p:nvPr>
            <p:ph type="title" idx="4"/>
          </p:nvPr>
        </p:nvSpPr>
        <p:spPr>
          <a:xfrm>
            <a:off x="720000" y="2718160"/>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1" name="Google Shape;341;p30"/>
          <p:cNvSpPr txBox="1">
            <a:spLocks noGrp="1"/>
          </p:cNvSpPr>
          <p:nvPr>
            <p:ph type="title" idx="5"/>
          </p:nvPr>
        </p:nvSpPr>
        <p:spPr>
          <a:xfrm>
            <a:off x="7674175" y="2718169"/>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44" name="Google Shape;344;p30"/>
          <p:cNvSpPr txBox="1">
            <a:spLocks noGrp="1"/>
          </p:cNvSpPr>
          <p:nvPr>
            <p:ph type="subTitle" idx="1"/>
          </p:nvPr>
        </p:nvSpPr>
        <p:spPr>
          <a:xfrm>
            <a:off x="1629002" y="1780973"/>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45" name="Google Shape;345;p30"/>
          <p:cNvSpPr txBox="1">
            <a:spLocks noGrp="1"/>
          </p:cNvSpPr>
          <p:nvPr>
            <p:ph type="subTitle" idx="8"/>
          </p:nvPr>
        </p:nvSpPr>
        <p:spPr>
          <a:xfrm>
            <a:off x="1629011" y="2718160"/>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Milestone 1</a:t>
            </a:r>
            <a:endParaRPr dirty="0"/>
          </a:p>
        </p:txBody>
      </p:sp>
      <p:sp>
        <p:nvSpPr>
          <p:cNvPr id="347" name="Google Shape;347;p30"/>
          <p:cNvSpPr txBox="1">
            <a:spLocks noGrp="1"/>
          </p:cNvSpPr>
          <p:nvPr>
            <p:ph type="subTitle" idx="13"/>
          </p:nvPr>
        </p:nvSpPr>
        <p:spPr>
          <a:xfrm>
            <a:off x="4818484" y="1780985"/>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Milestone 2</a:t>
            </a:r>
          </a:p>
        </p:txBody>
      </p:sp>
      <p:sp>
        <p:nvSpPr>
          <p:cNvPr id="348" name="Google Shape;348;p30"/>
          <p:cNvSpPr txBox="1">
            <a:spLocks noGrp="1"/>
          </p:cNvSpPr>
          <p:nvPr>
            <p:ph type="subTitle" idx="14"/>
          </p:nvPr>
        </p:nvSpPr>
        <p:spPr>
          <a:xfrm>
            <a:off x="4818494" y="2718167"/>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Milestone 3</a:t>
            </a:r>
          </a:p>
        </p:txBody>
      </p:sp>
      <p:pic>
        <p:nvPicPr>
          <p:cNvPr id="350" name="Google Shape;350;p30"/>
          <p:cNvPicPr preferRelativeResize="0"/>
          <p:nvPr/>
        </p:nvPicPr>
        <p:blipFill>
          <a:blip r:embed="rId3">
            <a:alphaModFix/>
          </a:blip>
          <a:stretch>
            <a:fillRect/>
          </a:stretch>
        </p:blipFill>
        <p:spPr>
          <a:xfrm>
            <a:off x="6690524" y="-3576974"/>
            <a:ext cx="568200" cy="2039373"/>
          </a:xfrm>
          <a:prstGeom prst="rect">
            <a:avLst/>
          </a:prstGeom>
          <a:noFill/>
          <a:ln>
            <a:noFill/>
          </a:ln>
        </p:spPr>
      </p:pic>
    </p:spTree>
    <p:extLst>
      <p:ext uri="{BB962C8B-B14F-4D97-AF65-F5344CB8AC3E}">
        <p14:creationId xmlns:p14="http://schemas.microsoft.com/office/powerpoint/2010/main" val="165937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68" name="Google Shape;368;p32"/>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69" name="Google Shape;369;p32"/>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p:cNvPicPr preferRelativeResize="0"/>
          <p:nvPr/>
        </p:nvPicPr>
        <p:blipFill>
          <a:blip r:embed="rId5">
            <a:alphaModFix/>
          </a:blip>
          <a:stretch>
            <a:fillRect/>
          </a:stretch>
        </p:blipFill>
        <p:spPr>
          <a:xfrm>
            <a:off x="2587078" y="3252762"/>
            <a:ext cx="1250686" cy="14719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56" name="Google Shape;356;p31"/>
          <p:cNvSpPr txBox="1">
            <a:spLocks noGrp="1"/>
          </p:cNvSpPr>
          <p:nvPr>
            <p:ph type="subTitle" idx="1"/>
          </p:nvPr>
        </p:nvSpPr>
        <p:spPr>
          <a:xfrm>
            <a:off x="570793" y="1341628"/>
            <a:ext cx="479444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Real-time object detection is essential for self-driving cars to perceive and comprehend their environment. This technology is essential to safety and decision-making because it can recognize and locate objects such as vehicles, pedestrians, and traffic signs. It allows for quick, precise scene analysis using deep learning and computer vision, which is similar to human vision but quicker and more dependable.</a:t>
            </a:r>
            <a:endParaRPr sz="1600" b="1" dirty="0"/>
          </a:p>
        </p:txBody>
      </p:sp>
      <p:pic>
        <p:nvPicPr>
          <p:cNvPr id="357" name="Google Shape;357;p31"/>
          <p:cNvPicPr preferRelativeResize="0">
            <a:picLocks noGrp="1"/>
          </p:cNvPicPr>
          <p:nvPr>
            <p:ph type="pic" idx="2"/>
          </p:nvPr>
        </p:nvPicPr>
        <p:blipFill rotWithShape="1">
          <a:blip r:embed="rId3">
            <a:alphaModFix/>
          </a:blip>
          <a:srcRect l="35977" r="25452"/>
          <a:stretch/>
        </p:blipFill>
        <p:spPr>
          <a:xfrm>
            <a:off x="5643725" y="539550"/>
            <a:ext cx="2787000" cy="4064400"/>
          </a:xfrm>
          <a:prstGeom prst="roundRect">
            <a:avLst>
              <a:gd name="adj" fmla="val 16667"/>
            </a:avLst>
          </a:prstGeom>
        </p:spPr>
      </p:pic>
      <p:grpSp>
        <p:nvGrpSpPr>
          <p:cNvPr id="358" name="Google Shape;358;p31"/>
          <p:cNvGrpSpPr/>
          <p:nvPr/>
        </p:nvGrpSpPr>
        <p:grpSpPr>
          <a:xfrm>
            <a:off x="709150" y="3958186"/>
            <a:ext cx="3952502" cy="918551"/>
            <a:chOff x="709150" y="3958186"/>
            <a:chExt cx="3952502" cy="918551"/>
          </a:xfrm>
        </p:grpSpPr>
        <p:pic>
          <p:nvPicPr>
            <p:cNvPr id="359" name="Google Shape;359;p31"/>
            <p:cNvPicPr preferRelativeResize="0"/>
            <p:nvPr/>
          </p:nvPicPr>
          <p:blipFill rotWithShape="1">
            <a:blip r:embed="rId4">
              <a:alphaModFix/>
            </a:blip>
            <a:srcRect b="18066"/>
            <a:stretch/>
          </p:blipFill>
          <p:spPr>
            <a:xfrm>
              <a:off x="1009475" y="4179275"/>
              <a:ext cx="304775" cy="697450"/>
            </a:xfrm>
            <a:prstGeom prst="rect">
              <a:avLst/>
            </a:prstGeom>
            <a:noFill/>
            <a:ln>
              <a:noFill/>
            </a:ln>
          </p:spPr>
        </p:pic>
        <p:grpSp>
          <p:nvGrpSpPr>
            <p:cNvPr id="360" name="Google Shape;360;p31"/>
            <p:cNvGrpSpPr/>
            <p:nvPr/>
          </p:nvGrpSpPr>
          <p:grpSpPr>
            <a:xfrm>
              <a:off x="709150" y="3958186"/>
              <a:ext cx="3952502" cy="918551"/>
              <a:chOff x="709150" y="3958186"/>
              <a:chExt cx="3952502" cy="918551"/>
            </a:xfrm>
          </p:grpSpPr>
          <p:pic>
            <p:nvPicPr>
              <p:cNvPr id="361" name="Google Shape;361;p31"/>
              <p:cNvPicPr preferRelativeResize="0"/>
              <p:nvPr/>
            </p:nvPicPr>
            <p:blipFill rotWithShape="1">
              <a:blip r:embed="rId5">
                <a:alphaModFix/>
              </a:blip>
              <a:srcRect b="67513"/>
              <a:stretch/>
            </p:blipFill>
            <p:spPr>
              <a:xfrm>
                <a:off x="709150" y="3958186"/>
                <a:ext cx="3952502" cy="918551"/>
              </a:xfrm>
              <a:prstGeom prst="rect">
                <a:avLst/>
              </a:prstGeom>
              <a:noFill/>
              <a:ln>
                <a:noFill/>
              </a:ln>
            </p:spPr>
          </p:pic>
          <p:pic>
            <p:nvPicPr>
              <p:cNvPr id="362" name="Google Shape;362;p31"/>
              <p:cNvPicPr preferRelativeResize="0"/>
              <p:nvPr/>
            </p:nvPicPr>
            <p:blipFill rotWithShape="1">
              <a:blip r:embed="rId6">
                <a:alphaModFix/>
              </a:blip>
              <a:srcRect b="72803"/>
              <a:stretch/>
            </p:blipFill>
            <p:spPr>
              <a:xfrm>
                <a:off x="2210425" y="4594702"/>
                <a:ext cx="391951" cy="282025"/>
              </a:xfrm>
              <a:prstGeom prst="rect">
                <a:avLst/>
              </a:prstGeom>
              <a:noFill/>
              <a:ln>
                <a:noFill/>
              </a:ln>
            </p:spPr>
          </p:pic>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33872115-4744-F7D7-E028-BBB5E04904E1}"/>
            </a:ext>
          </a:extLst>
        </p:cNvPr>
        <p:cNvGrpSpPr/>
        <p:nvPr/>
      </p:nvGrpSpPr>
      <p:grpSpPr>
        <a:xfrm>
          <a:off x="0" y="0"/>
          <a:ext cx="0" cy="0"/>
          <a:chOff x="0" y="0"/>
          <a:chExt cx="0" cy="0"/>
        </a:xfrm>
      </p:grpSpPr>
      <p:sp>
        <p:nvSpPr>
          <p:cNvPr id="367" name="Google Shape;367;p32">
            <a:extLst>
              <a:ext uri="{FF2B5EF4-FFF2-40B4-BE49-F238E27FC236}">
                <a16:creationId xmlns:a16="http://schemas.microsoft.com/office/drawing/2014/main" id="{C08C888C-22C0-DD48-2042-9A5AE4C707E3}"/>
              </a:ext>
            </a:extLst>
          </p:cNvPr>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r>
              <a:rPr lang="en-US" dirty="0"/>
              <a:t>Milestone 1</a:t>
            </a:r>
            <a:br>
              <a:rPr lang="en-US" dirty="0"/>
            </a:br>
            <a:r>
              <a:rPr lang="en-US" sz="1800" dirty="0"/>
              <a:t>Data Collection, Exploration, and Preprocessing</a:t>
            </a:r>
            <a:r>
              <a:rPr lang="en-US" dirty="0"/>
              <a:t/>
            </a:r>
            <a:br>
              <a:rPr lang="en-US" dirty="0"/>
            </a:br>
            <a:endParaRPr dirty="0"/>
          </a:p>
        </p:txBody>
      </p:sp>
      <p:sp>
        <p:nvSpPr>
          <p:cNvPr id="368" name="Google Shape;368;p32">
            <a:extLst>
              <a:ext uri="{FF2B5EF4-FFF2-40B4-BE49-F238E27FC236}">
                <a16:creationId xmlns:a16="http://schemas.microsoft.com/office/drawing/2014/main" id="{B41F7239-C87E-8651-F482-556E561FE5C4}"/>
              </a:ext>
            </a:extLst>
          </p:cNvPr>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369" name="Google Shape;369;p32">
            <a:extLst>
              <a:ext uri="{FF2B5EF4-FFF2-40B4-BE49-F238E27FC236}">
                <a16:creationId xmlns:a16="http://schemas.microsoft.com/office/drawing/2014/main" id="{AAF7C916-E349-DE75-B85C-53795F37FA8E}"/>
              </a:ext>
            </a:extLst>
          </p:cNvPr>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a:extLst>
              <a:ext uri="{FF2B5EF4-FFF2-40B4-BE49-F238E27FC236}">
                <a16:creationId xmlns:a16="http://schemas.microsoft.com/office/drawing/2014/main" id="{83A05138-81D8-AA37-2104-CE3318D6923D}"/>
              </a:ext>
            </a:extLst>
          </p:cNvPr>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a:extLst>
              <a:ext uri="{FF2B5EF4-FFF2-40B4-BE49-F238E27FC236}">
                <a16:creationId xmlns:a16="http://schemas.microsoft.com/office/drawing/2014/main" id="{9ABDB41E-C1B0-DC9B-CFA4-DD69B7AAA04A}"/>
              </a:ext>
            </a:extLst>
          </p:cNvPr>
          <p:cNvPicPr preferRelativeResize="0"/>
          <p:nvPr/>
        </p:nvPicPr>
        <p:blipFill>
          <a:blip r:embed="rId5">
            <a:alphaModFix/>
          </a:blip>
          <a:stretch>
            <a:fillRect/>
          </a:stretch>
        </p:blipFill>
        <p:spPr>
          <a:xfrm>
            <a:off x="2587078" y="3252762"/>
            <a:ext cx="1250686" cy="1471946"/>
          </a:xfrm>
          <a:prstGeom prst="rect">
            <a:avLst/>
          </a:prstGeom>
          <a:noFill/>
          <a:ln>
            <a:noFill/>
          </a:ln>
        </p:spPr>
      </p:pic>
    </p:spTree>
    <p:extLst>
      <p:ext uri="{BB962C8B-B14F-4D97-AF65-F5344CB8AC3E}">
        <p14:creationId xmlns:p14="http://schemas.microsoft.com/office/powerpoint/2010/main" val="77128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E0D6-EF91-CB6F-B6BB-1F757C35960F}"/>
              </a:ext>
            </a:extLst>
          </p:cNvPr>
          <p:cNvSpPr>
            <a:spLocks noGrp="1"/>
          </p:cNvSpPr>
          <p:nvPr>
            <p:ph type="title"/>
          </p:nvPr>
        </p:nvSpPr>
        <p:spPr/>
        <p:txBody>
          <a:bodyPr/>
          <a:lstStyle/>
          <a:p>
            <a:r>
              <a:rPr lang="en-US" b="1" dirty="0"/>
              <a:t>KITTI dataset</a:t>
            </a:r>
            <a:endParaRPr lang="ar-EG" dirty="0"/>
          </a:p>
        </p:txBody>
      </p:sp>
      <p:sp>
        <p:nvSpPr>
          <p:cNvPr id="3" name="Subtitle 2">
            <a:extLst>
              <a:ext uri="{FF2B5EF4-FFF2-40B4-BE49-F238E27FC236}">
                <a16:creationId xmlns:a16="http://schemas.microsoft.com/office/drawing/2014/main" id="{5A6D8A36-0467-7E33-B7DC-2843BCE1D350}"/>
              </a:ext>
            </a:extLst>
          </p:cNvPr>
          <p:cNvSpPr>
            <a:spLocks noGrp="1"/>
          </p:cNvSpPr>
          <p:nvPr>
            <p:ph type="subTitle" idx="1"/>
          </p:nvPr>
        </p:nvSpPr>
        <p:spPr/>
        <p:txBody>
          <a:bodyPr/>
          <a:lstStyle/>
          <a:p>
            <a:endParaRPr lang="en-US" b="1" dirty="0"/>
          </a:p>
          <a:p>
            <a:r>
              <a:rPr lang="en-US" dirty="0"/>
              <a:t>The </a:t>
            </a:r>
            <a:r>
              <a:rPr lang="en-US" b="1" dirty="0"/>
              <a:t>KITTI dataset</a:t>
            </a:r>
            <a:r>
              <a:rPr lang="en-US" dirty="0"/>
              <a:t> is a large-scale benchmark used extensively in autonomous driving research. It was collected using a vehicle equipped with multiple sensors, including </a:t>
            </a:r>
            <a:r>
              <a:rPr lang="en-US" b="1" dirty="0"/>
              <a:t>stereo cameras</a:t>
            </a:r>
            <a:r>
              <a:rPr lang="en-US" dirty="0"/>
              <a:t>, </a:t>
            </a:r>
            <a:r>
              <a:rPr lang="en-US" b="1" dirty="0"/>
              <a:t>RGB cameras</a:t>
            </a:r>
            <a:r>
              <a:rPr lang="en-US" dirty="0"/>
              <a:t>, </a:t>
            </a:r>
            <a:r>
              <a:rPr lang="en-US" b="1" dirty="0"/>
              <a:t>LiDAR</a:t>
            </a:r>
            <a:r>
              <a:rPr lang="en-US" dirty="0"/>
              <a:t>, and </a:t>
            </a:r>
            <a:r>
              <a:rPr lang="en-US" b="1" dirty="0"/>
              <a:t>GPS/IMU</a:t>
            </a:r>
            <a:r>
              <a:rPr lang="en-US" dirty="0"/>
              <a:t>, in the city of Karlsruhe, Germany</a:t>
            </a:r>
          </a:p>
          <a:p>
            <a:pPr marL="152400" indent="0">
              <a:buNone/>
            </a:pPr>
            <a:endParaRPr lang="en-US" dirty="0"/>
          </a:p>
          <a:p>
            <a:r>
              <a:rPr lang="en-US" b="1" dirty="0"/>
              <a:t>Object Detection Classes</a:t>
            </a:r>
          </a:p>
          <a:p>
            <a:pPr marL="152400" indent="0">
              <a:buNone/>
            </a:pPr>
            <a:r>
              <a:rPr lang="en-US" b="1" dirty="0"/>
              <a:t>           (Car-Van-Truck-</a:t>
            </a:r>
            <a:r>
              <a:rPr lang="en-US" dirty="0"/>
              <a:t>Pedestrian-Cyclist-Person-Tram-</a:t>
            </a:r>
            <a:r>
              <a:rPr lang="en-US" dirty="0" err="1"/>
              <a:t>Misc</a:t>
            </a:r>
            <a:r>
              <a:rPr lang="en-US" dirty="0"/>
              <a:t>)</a:t>
            </a:r>
            <a:endParaRPr lang="ar-EG" b="1" dirty="0"/>
          </a:p>
        </p:txBody>
      </p:sp>
      <p:pic>
        <p:nvPicPr>
          <p:cNvPr id="11" name="Picture Placeholder 10" descr="A group of cars on a street&#10;&#10;Description automatically generated">
            <a:extLst>
              <a:ext uri="{FF2B5EF4-FFF2-40B4-BE49-F238E27FC236}">
                <a16:creationId xmlns:a16="http://schemas.microsoft.com/office/drawing/2014/main" id="{01F1EE55-5F63-BC5A-2573-C8468871CCD7}"/>
              </a:ext>
            </a:extLst>
          </p:cNvPr>
          <p:cNvPicPr>
            <a:picLocks noGrp="1" noChangeAspect="1"/>
          </p:cNvPicPr>
          <p:nvPr>
            <p:ph type="pic" idx="2"/>
          </p:nvPr>
        </p:nvPicPr>
        <p:blipFill>
          <a:blip r:embed="rId2"/>
          <a:srcRect l="15703" r="15703"/>
          <a:stretch>
            <a:fillRect/>
          </a:stretch>
        </p:blipFill>
        <p:spPr>
          <a:xfrm>
            <a:off x="5934075" y="539750"/>
            <a:ext cx="2787650" cy="4064000"/>
          </a:xfrm>
        </p:spPr>
      </p:pic>
    </p:spTree>
    <p:extLst>
      <p:ext uri="{BB962C8B-B14F-4D97-AF65-F5344CB8AC3E}">
        <p14:creationId xmlns:p14="http://schemas.microsoft.com/office/powerpoint/2010/main" val="2442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4493-0480-C51E-412B-706325599B79}"/>
              </a:ext>
            </a:extLst>
          </p:cNvPr>
          <p:cNvSpPr>
            <a:spLocks noGrp="1"/>
          </p:cNvSpPr>
          <p:nvPr>
            <p:ph type="title"/>
          </p:nvPr>
        </p:nvSpPr>
        <p:spPr/>
        <p:txBody>
          <a:bodyPr/>
          <a:lstStyle/>
          <a:p>
            <a:r>
              <a:rPr lang="en-US" dirty="0"/>
              <a:t>Data Exploration</a:t>
            </a:r>
            <a:endParaRPr lang="ar-EG" dirty="0"/>
          </a:p>
        </p:txBody>
      </p:sp>
      <p:pic>
        <p:nvPicPr>
          <p:cNvPr id="12" name="Picture 11" descr="A graph of a number of blue bars&#10;&#10;Description automatically generated with medium confidence">
            <a:extLst>
              <a:ext uri="{FF2B5EF4-FFF2-40B4-BE49-F238E27FC236}">
                <a16:creationId xmlns:a16="http://schemas.microsoft.com/office/drawing/2014/main" id="{416375AF-7760-0B6F-B1F6-05A6704FFC62}"/>
              </a:ext>
            </a:extLst>
          </p:cNvPr>
          <p:cNvPicPr>
            <a:picLocks noChangeAspect="1"/>
          </p:cNvPicPr>
          <p:nvPr/>
        </p:nvPicPr>
        <p:blipFill>
          <a:blip r:embed="rId2"/>
          <a:stretch>
            <a:fillRect/>
          </a:stretch>
        </p:blipFill>
        <p:spPr>
          <a:xfrm>
            <a:off x="1219200" y="1017725"/>
            <a:ext cx="6562725" cy="3535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9573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1118-9F8D-0F1A-3438-4CE210BF20C4}"/>
              </a:ext>
            </a:extLst>
          </p:cNvPr>
          <p:cNvSpPr>
            <a:spLocks noGrp="1"/>
          </p:cNvSpPr>
          <p:nvPr>
            <p:ph type="title"/>
          </p:nvPr>
        </p:nvSpPr>
        <p:spPr/>
        <p:txBody>
          <a:bodyPr/>
          <a:lstStyle/>
          <a:p>
            <a:r>
              <a:rPr lang="en-US" dirty="0"/>
              <a:t>Image resolution</a:t>
            </a:r>
            <a:endParaRPr lang="ar-EG" dirty="0"/>
          </a:p>
        </p:txBody>
      </p:sp>
      <p:pic>
        <p:nvPicPr>
          <p:cNvPr id="6" name="Picture 5" descr="A graph with numbers and a number of images&#10;&#10;Description automatically generated">
            <a:extLst>
              <a:ext uri="{FF2B5EF4-FFF2-40B4-BE49-F238E27FC236}">
                <a16:creationId xmlns:a16="http://schemas.microsoft.com/office/drawing/2014/main" id="{F1662CD7-E93B-3180-4ECD-648CE84A79CF}"/>
              </a:ext>
            </a:extLst>
          </p:cNvPr>
          <p:cNvPicPr>
            <a:picLocks noChangeAspect="1"/>
          </p:cNvPicPr>
          <p:nvPr/>
        </p:nvPicPr>
        <p:blipFill>
          <a:blip r:embed="rId2"/>
          <a:stretch>
            <a:fillRect/>
          </a:stretch>
        </p:blipFill>
        <p:spPr>
          <a:xfrm>
            <a:off x="1242026" y="1123645"/>
            <a:ext cx="6368450" cy="34103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45567082"/>
      </p:ext>
    </p:extLst>
  </p:cSld>
  <p:clrMapOvr>
    <a:masterClrMapping/>
  </p:clrMapOvr>
</p:sld>
</file>

<file path=ppt/theme/theme1.xml><?xml version="1.0" encoding="utf-8"?>
<a:theme xmlns:a="http://schemas.openxmlformats.org/drawingml/2006/main" name="Autonomous Driving Technology Pitch Deck by Slidesgo">
  <a:themeElements>
    <a:clrScheme name="Simple Light">
      <a:dk1>
        <a:srgbClr val="FFFFFF"/>
      </a:dk1>
      <a:lt1>
        <a:srgbClr val="131524"/>
      </a:lt1>
      <a:dk2>
        <a:srgbClr val="F47065"/>
      </a:dk2>
      <a:lt2>
        <a:srgbClr val="FBCAC4"/>
      </a:lt2>
      <a:accent1>
        <a:srgbClr val="7191D2"/>
      </a:accent1>
      <a:accent2>
        <a:srgbClr val="594DAA"/>
      </a:accent2>
      <a:accent3>
        <a:srgbClr val="1C2548"/>
      </a:accent3>
      <a:accent4>
        <a:srgbClr val="7740A4"/>
      </a:accent4>
      <a:accent5>
        <a:srgbClr val="754289"/>
      </a:accent5>
      <a:accent6>
        <a:srgbClr val="4024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398</Words>
  <Application>Microsoft Office PowerPoint</Application>
  <PresentationFormat>On-screen Show (16:9)</PresentationFormat>
  <Paragraphs>78</Paragraphs>
  <Slides>21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Sora</vt:lpstr>
      <vt:lpstr>Sora Light</vt:lpstr>
      <vt:lpstr>Lucida Sans Typewriter</vt:lpstr>
      <vt:lpstr>Manrope</vt:lpstr>
      <vt:lpstr>Arial</vt:lpstr>
      <vt:lpstr>Lucida Fax</vt:lpstr>
      <vt:lpstr>Nunito Light</vt:lpstr>
      <vt:lpstr>Autonomous Driving Technology Pitch Deck by Slidesgo</vt:lpstr>
      <vt:lpstr>Real-Time Object Detection for Autonomous Vehicles</vt:lpstr>
      <vt:lpstr>Our Team </vt:lpstr>
      <vt:lpstr>Table of contents</vt:lpstr>
      <vt:lpstr>Introduction</vt:lpstr>
      <vt:lpstr>Introduction</vt:lpstr>
      <vt:lpstr>Milestone 1 Data Collection, Exploration, and Preprocessing </vt:lpstr>
      <vt:lpstr>KITTI dataset</vt:lpstr>
      <vt:lpstr>Data Exploration</vt:lpstr>
      <vt:lpstr>Image resolution</vt:lpstr>
      <vt:lpstr>Environmental Diversity in the KITTI Dataset</vt:lpstr>
      <vt:lpstr>Preprocessing (Data Augmentation)</vt:lpstr>
      <vt:lpstr>Data after processing </vt:lpstr>
      <vt:lpstr>03</vt:lpstr>
      <vt:lpstr>YOLO V8</vt:lpstr>
      <vt:lpstr>mAP after Training </vt:lpstr>
      <vt:lpstr>Milestone 2 Deployment and Real-Time Testing   </vt:lpstr>
      <vt:lpstr>Convert from pt to onnx </vt:lpstr>
      <vt:lpstr>Model Deployment using Streamlit</vt:lpstr>
      <vt:lpstr>User Interface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Object Detection for Autonomous Vehicles</dc:title>
  <cp:lastModifiedBy>إلهام حامد محمود الحسيني</cp:lastModifiedBy>
  <cp:revision>4</cp:revision>
  <dcterms:modified xsi:type="dcterms:W3CDTF">2025-05-16T12:32:35Z</dcterms:modified>
</cp:coreProperties>
</file>